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7.xml" ContentType="application/vnd.openxmlformats-officedocument.presentationml.notesSlide+xml"/>
  <Override PartName="/ppt/notesSlides/_rels/notesSlide37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3.png" ContentType="image/png"/>
  <Override PartName="/ppt/media/image9.wmf" ContentType="image/x-wmf"/>
  <Override PartName="/ppt/media/image10.wmf" ContentType="image/x-wmf"/>
  <Override PartName="/ppt/media/image2.png" ContentType="image/png"/>
  <Override PartName="/ppt/media/image8.wmf" ContentType="image/x-wmf"/>
  <Override PartName="/ppt/media/image6.png" ContentType="image/png"/>
  <Override PartName="/ppt/media/image5.png" ContentType="image/png"/>
  <Override PartName="/ppt/media/image7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43.xml" ContentType="application/vnd.openxmlformats-officedocument.presentationml.slide+xml"/>
  <Override PartName="/ppt/slides/slide27.xml" ContentType="application/vnd.openxmlformats-officedocument.presentationml.slide+xml"/>
  <Override PartName="/ppt/slides/slide52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45.xml" ContentType="application/vnd.openxmlformats-officedocument.presentationml.slide+xml"/>
  <Override PartName="/ppt/slides/slide29.xml" ContentType="application/vnd.openxmlformats-officedocument.presentationml.slide+xml"/>
  <Override PartName="/ppt/slides/slide54.xml" ContentType="application/vnd.openxmlformats-officedocument.presentationml.slide+xml"/>
  <Override PartName="/ppt/slides/slide13.xml" ContentType="application/vnd.openxmlformats-officedocument.presentationml.slide+xml"/>
  <Override PartName="/ppt/slides/slide38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40.xml" ContentType="application/vnd.openxmlformats-officedocument.presentationml.slide+xml"/>
  <Override PartName="/ppt/slides/slide24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48.xml.rels" ContentType="application/vnd.openxmlformats-package.relationships+xml"/>
  <Override PartName="/ppt/slides/_rels/slide27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46.xml.rels" ContentType="application/vnd.openxmlformats-package.relationships+xml"/>
  <Override PartName="/ppt/slides/_rels/slide18.xml.rels" ContentType="application/vnd.openxmlformats-package.relationships+xml"/>
  <Override PartName="/ppt/slides/_rels/slide53.xml.rels" ContentType="application/vnd.openxmlformats-package.relationships+xml"/>
  <Override PartName="/ppt/slides/_rels/slide37.xml.rels" ContentType="application/vnd.openxmlformats-package.relationships+xml"/>
  <Override PartName="/ppt/slides/_rels/slide44.xml.rels" ContentType="application/vnd.openxmlformats-package.relationships+xml"/>
  <Override PartName="/ppt/slides/_rels/slide16.xml.rels" ContentType="application/vnd.openxmlformats-package.relationships+xml"/>
  <Override PartName="/ppt/slides/_rels/slide35.xml.rels" ContentType="application/vnd.openxmlformats-package.relationships+xml"/>
  <Override PartName="/ppt/slides/_rels/slide42.xml.rels" ContentType="application/vnd.openxmlformats-package.relationships+xml"/>
  <Override PartName="/ppt/slides/_rels/slide26.xml.rels" ContentType="application/vnd.openxmlformats-package.relationships+xml"/>
  <Override PartName="/ppt/slides/_rels/slide14.xml.rels" ContentType="application/vnd.openxmlformats-package.relationships+xml"/>
  <Override PartName="/ppt/slides/_rels/slide33.xml.rels" ContentType="application/vnd.openxmlformats-package.relationships+xml"/>
  <Override PartName="/ppt/slides/_rels/slide40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31.xml.rels" ContentType="application/vnd.openxmlformats-package.relationships+xml"/>
  <Override PartName="/ppt/slides/_rels/slide50.xml.rels" ContentType="application/vnd.openxmlformats-package.relationships+xml"/>
  <Override PartName="/ppt/slides/_rels/slide22.xml.rels" ContentType="application/vnd.openxmlformats-package.relationships+xml"/>
  <Override PartName="/ppt/slides/_rels/slide13.xml.rels" ContentType="application/vnd.openxmlformats-package.relationships+xml"/>
  <Override PartName="/ppt/slides/_rels/slide20.xml.rels" ContentType="application/vnd.openxmlformats-package.relationships+xml"/>
  <Override PartName="/ppt/slides/_rels/slide11.xml.rels" ContentType="application/vnd.openxmlformats-package.relationships+xml"/>
  <Override PartName="/ppt/slides/_rels/slide49.xml.rels" ContentType="application/vnd.openxmlformats-package.relationships+xml"/>
  <Override PartName="/ppt/slides/_rels/slide8.xml.rels" ContentType="application/vnd.openxmlformats-package.relationships+xml"/>
  <Override PartName="/ppt/slides/_rels/slide28.xml.rels" ContentType="application/vnd.openxmlformats-package.relationships+xml"/>
  <Override PartName="/ppt/slides/_rels/slide47.xml.rels" ContentType="application/vnd.openxmlformats-package.relationships+xml"/>
  <Override PartName="/ppt/slides/_rels/slide6.xml.rels" ContentType="application/vnd.openxmlformats-package.relationships+xml"/>
  <Override PartName="/ppt/slides/_rels/slide19.xml.rels" ContentType="application/vnd.openxmlformats-package.relationships+xml"/>
  <Override PartName="/ppt/slides/_rels/slide54.xml.rels" ContentType="application/vnd.openxmlformats-package.relationships+xml"/>
  <Override PartName="/ppt/slides/_rels/slide38.xml.rels" ContentType="application/vnd.openxmlformats-package.relationships+xml"/>
  <Override PartName="/ppt/slides/_rels/slide45.xml.rels" ContentType="application/vnd.openxmlformats-package.relationships+xml"/>
  <Override PartName="/ppt/slides/_rels/slide4.xml.rels" ContentType="application/vnd.openxmlformats-package.relationships+xml"/>
  <Override PartName="/ppt/slides/_rels/slide17.xml.rels" ContentType="application/vnd.openxmlformats-package.relationships+xml"/>
  <Override PartName="/ppt/slides/_rels/slide52.xml.rels" ContentType="application/vnd.openxmlformats-package.relationships+xml"/>
  <Override PartName="/ppt/slides/_rels/slide36.xml.rels" ContentType="application/vnd.openxmlformats-package.relationships+xml"/>
  <Override PartName="/ppt/slides/_rels/slide43.xml.rels" ContentType="application/vnd.openxmlformats-package.relationships+xml"/>
  <Override PartName="/ppt/slides/_rels/slide15.xml.rels" ContentType="application/vnd.openxmlformats-package.relationships+xml"/>
  <Override PartName="/ppt/slides/_rels/slide34.xml.rels" ContentType="application/vnd.openxmlformats-package.relationships+xml"/>
  <Override PartName="/ppt/slides/_rels/slide41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32.xml.rels" ContentType="application/vnd.openxmlformats-package.relationships+xml"/>
  <Override PartName="/ppt/slides/_rels/slide51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30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42.xml" ContentType="application/vnd.openxmlformats-officedocument.presentationml.slide+xml"/>
  <Override PartName="/ppt/slides/slide26.xml" ContentType="application/vnd.openxmlformats-officedocument.presentationml.slide+xml"/>
  <Override PartName="/ppt/slides/slide51.xml" ContentType="application/vnd.openxmlformats-officedocument.presentationml.slide+xml"/>
  <Override PartName="/ppt/slides/slide35.xml" ContentType="application/vnd.openxmlformats-officedocument.presentationml.slide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44.xml" ContentType="application/vnd.openxmlformats-officedocument.presentationml.slide+xml"/>
  <Override PartName="/ppt/slides/slide28.xml" ContentType="application/vnd.openxmlformats-officedocument.presentationml.slide+xml"/>
  <Override PartName="/ppt/slides/slide53.xml" ContentType="application/vnd.openxmlformats-officedocument.presentationml.slide+xml"/>
  <Override PartName="/ppt/slides/slide3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46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48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41.xml" ContentType="application/vnd.openxmlformats-officedocument.presentationml.slide+xml"/>
  <Override PartName="/ppt/slides/slide25.xml" ContentType="application/vnd.openxmlformats-officedocument.presentationml.slide+xml"/>
  <Override PartName="/ppt/slides/slide50.xml" ContentType="application/vnd.openxmlformats-officedocument.presentationml.slide+xml"/>
  <Override PartName="/ppt/slides/slide34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c00000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1997</c:v>
                </c:pt>
                <c:pt idx="1">
                  <c:v>2001</c:v>
                </c:pt>
                <c:pt idx="2">
                  <c:v>2004</c:v>
                </c:pt>
                <c:pt idx="3">
                  <c:v>2008</c:v>
                </c:pt>
                <c:pt idx="4">
                  <c:v>2011</c:v>
                </c:pt>
                <c:pt idx="5">
                  <c:v>2013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9.7</c:v>
                </c:pt>
                <c:pt idx="1">
                  <c:v>14.92</c:v>
                </c:pt>
                <c:pt idx="2">
                  <c:v>23.83</c:v>
                </c:pt>
                <c:pt idx="3">
                  <c:v>21.21</c:v>
                </c:pt>
                <c:pt idx="4">
                  <c:v>22.28</c:v>
                </c:pt>
                <c:pt idx="5">
                  <c:v>13.23</c:v>
                </c:pt>
                <c:pt idx="6">
                  <c:v>11.5</c:v>
                </c:pt>
                <c:pt idx="7">
                  <c:v>10.99</c:v>
                </c:pt>
              </c:numCache>
            </c:numRef>
          </c:val>
        </c:ser>
        <c:gapWidth val="150"/>
        <c:axId val="14615"/>
        <c:axId val="28247"/>
      </c:barChart>
      <c:catAx>
        <c:axId val="14615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28247"/>
        <c:crossesAt val="0"/>
        <c:auto val="1"/>
        <c:lblAlgn val="ctr"/>
        <c:lblOffset val="100"/>
      </c:catAx>
      <c:valAx>
        <c:axId val="28247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14615"/>
        <c:crossesAt val="0"/>
      </c:valAx>
      <c:spPr>
        <a:solidFill>
          <a:srgbClr val="ffffff"/>
        </a:solidFill>
        <a:ln>
          <a:noFill/>
        </a:ln>
      </c:spPr>
    </c:plotArea>
    <c:plotVisOnly val="1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Pulse para editar el formato de las notas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s-ES"/>
              <a:t>&lt;encabezado&gt;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s-ES"/>
              <a:t>&lt;fecha/hora&gt;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s-ES"/>
              <a:t>&lt;pie de página&gt;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82EF02C-E846-46CD-A976-212816CAADA3}" type="slidenum">
              <a:rPr lang="es-ES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9B728F8-9B64-4C7F-99DE-200FB6DB33B0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47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E15004CF-1B9D-4148-A22A-04C2E86C456E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28/10/16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A1C801C-3EFE-45C2-A321-EC667F419518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3200">
                <a:solidFill>
                  <a:srgbClr val="000000"/>
                </a:solidFill>
                <a:latin typeface="Calibri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s-ES" sz="2800">
                <a:solidFill>
                  <a:srgbClr val="000000"/>
                </a:solidFill>
                <a:latin typeface="Calibri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s-ES" sz="2000">
                <a:solidFill>
                  <a:srgbClr val="000000"/>
                </a:solidFill>
                <a:latin typeface="Calibri"/>
              </a:rPr>
              <a:t>Quinto nivel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s-ES" sz="1200">
                <a:solidFill>
                  <a:srgbClr val="8b8b8b"/>
                </a:solidFill>
                <a:latin typeface="Calibri"/>
              </a:rPr>
              <a:t>28/10/16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AF1AF9E-45FE-4F41-B63E-9C7530A7BF3B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slideLayout" Target="../slideLayouts/slideLayout2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  <p:sp>
        <p:nvSpPr>
          <p:cNvPr id="8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18347C6-09F3-48E2-B58C-99B83A5BB1C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86" name="CustomShape 4"/>
          <p:cNvSpPr/>
          <p:nvPr/>
        </p:nvSpPr>
        <p:spPr>
          <a:xfrm>
            <a:off x="539640" y="5807160"/>
            <a:ext cx="2160000" cy="63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8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5879160"/>
            <a:ext cx="1656000" cy="537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7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7787C18-4940-4FA8-ABE3-CD27BBB6D8F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78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1115640" y="1917000"/>
            <a:ext cx="6912360" cy="486864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180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I. DESPESES DE PERSONAL </a:t>
            </a:r>
            <a:endParaRPr/>
          </a:p>
        </p:txBody>
      </p:sp>
      <p:sp>
        <p:nvSpPr>
          <p:cNvPr id="181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182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2,3 % </a:t>
            </a:r>
            <a:endParaRPr/>
          </a:p>
        </p:txBody>
      </p:sp>
      <p:sp>
        <p:nvSpPr>
          <p:cNvPr id="183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5.425 M €</a:t>
            </a:r>
            <a:endParaRPr/>
          </a:p>
        </p:txBody>
      </p:sp>
      <p:sp>
        <p:nvSpPr>
          <p:cNvPr id="184" name="CustomShape 6"/>
          <p:cNvSpPr/>
          <p:nvPr/>
        </p:nvSpPr>
        <p:spPr>
          <a:xfrm rot="10800000">
            <a:off x="1980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185" name="CustomShape 7"/>
          <p:cNvSpPr/>
          <p:nvPr/>
        </p:nvSpPr>
        <p:spPr>
          <a:xfrm>
            <a:off x="971640" y="4327920"/>
            <a:ext cx="705636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Increment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120,2 milions d’euros </a:t>
            </a:r>
            <a:r>
              <a:rPr lang="es-ES">
                <a:solidFill>
                  <a:srgbClr val="000000"/>
                </a:solidFill>
                <a:latin typeface="Calibri"/>
              </a:rPr>
              <a:t>respecte a 2016 per tal de garantir els drets dels empleats públics valencians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Provisió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80,7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per a preveure l’increment en les retribucions, a l’espera que es determine per l’Estat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Segons els acords de la Mesa de Funció Pública, es dota la carrera professional de l’Administració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26 milions</a:t>
            </a:r>
            <a:endParaRPr/>
          </a:p>
        </p:txBody>
      </p:sp>
      <p:sp>
        <p:nvSpPr>
          <p:cNvPr id="186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0FC929-D34D-4660-8F7C-920343F57F10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188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I. DESPESES DE PERSONAL </a:t>
            </a:r>
            <a:endParaRPr/>
          </a:p>
        </p:txBody>
      </p:sp>
      <p:sp>
        <p:nvSpPr>
          <p:cNvPr id="189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190" name="CustomShape 4"/>
          <p:cNvSpPr/>
          <p:nvPr/>
        </p:nvSpPr>
        <p:spPr>
          <a:xfrm>
            <a:off x="468360" y="2781000"/>
            <a:ext cx="7848360" cy="7304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  <a:buFont charset="2" typeface="Wingdings"/>
              <a:buChar char="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 sz="2100">
                <a:solidFill>
                  <a:srgbClr val="c00000"/>
                </a:solidFill>
                <a:latin typeface="Calibri"/>
              </a:rPr>
              <a:t>90%</a:t>
            </a:r>
            <a:r>
              <a:rPr lang="es-ES">
                <a:solidFill>
                  <a:srgbClr val="000000"/>
                </a:solidFill>
                <a:latin typeface="Calibri"/>
              </a:rPr>
              <a:t> de la despesa de personal de les diferents conselleries es destina a </a:t>
            </a:r>
            <a:r>
              <a:rPr b="1" lang="es-ES" sz="2100">
                <a:solidFill>
                  <a:srgbClr val="c00000"/>
                </a:solidFill>
                <a:latin typeface="Calibri"/>
              </a:rPr>
              <a:t>Sanitat </a:t>
            </a:r>
            <a:r>
              <a:rPr lang="es-ES" sz="1600">
                <a:solidFill>
                  <a:srgbClr val="000000"/>
                </a:solidFill>
                <a:latin typeface="Calibri"/>
              </a:rPr>
              <a:t> i  </a:t>
            </a:r>
            <a:r>
              <a:rPr b="1" lang="es-ES" sz="2100">
                <a:solidFill>
                  <a:srgbClr val="c00000"/>
                </a:solidFill>
                <a:latin typeface="Calibri"/>
              </a:rPr>
              <a:t>Educació</a:t>
            </a:r>
            <a:endParaRPr/>
          </a:p>
        </p:txBody>
      </p:sp>
      <p:sp>
        <p:nvSpPr>
          <p:cNvPr id="191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4E53E2C-2BE4-4E07-A729-D09CBBA90C52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I. DESPESES DE PERSONAL </a:t>
            </a:r>
            <a:endParaRPr/>
          </a:p>
        </p:txBody>
      </p:sp>
      <p:sp>
        <p:nvSpPr>
          <p:cNvPr id="19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195" name="CustomShape 4"/>
          <p:cNvSpPr/>
          <p:nvPr/>
        </p:nvSpPr>
        <p:spPr>
          <a:xfrm>
            <a:off x="468360" y="2637000"/>
            <a:ext cx="7848360" cy="63900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  <a:buFont charset="2" typeface="Wingdings"/>
              <a:buChar char="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600">
                <a:solidFill>
                  <a:srgbClr val="000000"/>
                </a:solidFill>
                <a:latin typeface="Calibri"/>
              </a:rPr>
              <a:t>P</a:t>
            </a:r>
            <a:r>
              <a:rPr lang="es-ES">
                <a:solidFill>
                  <a:srgbClr val="000000"/>
                </a:solidFill>
                <a:latin typeface="Calibri"/>
              </a:rPr>
              <a:t>rincipals partides de despesa que expliquen l’increment del Capitol I (sense comptar la provisió d’increment retributiu)</a:t>
            </a:r>
            <a:endParaRPr/>
          </a:p>
        </p:txBody>
      </p:sp>
      <p:sp>
        <p:nvSpPr>
          <p:cNvPr id="196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554FC6D-6BDB-432F-915F-9B12E1FAAFBF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198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I. DESPESES DE PERSONAL </a:t>
            </a:r>
            <a:endParaRPr/>
          </a:p>
        </p:txBody>
      </p:sp>
      <p:sp>
        <p:nvSpPr>
          <p:cNvPr id="199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00" name="CustomShape 4"/>
          <p:cNvSpPr/>
          <p:nvPr/>
        </p:nvSpPr>
        <p:spPr>
          <a:xfrm>
            <a:off x="468360" y="2781000"/>
            <a:ext cx="7848360" cy="3337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  <a:buFont charset="2" typeface="Wingdings"/>
              <a:buChar char=""/>
            </a:pPr>
            <a:r>
              <a:rPr lang="es-ES" sz="160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600">
                <a:solidFill>
                  <a:srgbClr val="000000"/>
                </a:solidFill>
                <a:latin typeface="Calibri"/>
              </a:rPr>
              <a:t>Evolució en el període 1993-2017</a:t>
            </a:r>
            <a:endParaRPr/>
          </a:p>
        </p:txBody>
      </p:sp>
      <p:sp>
        <p:nvSpPr>
          <p:cNvPr id="201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37FDA8C-1B40-4C49-AD20-D3752BF489F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03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II. DESPESES DE FUNCIONAMENT </a:t>
            </a:r>
            <a:endParaRPr/>
          </a:p>
        </p:txBody>
      </p:sp>
      <p:sp>
        <p:nvSpPr>
          <p:cNvPr id="20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05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4,9 % </a:t>
            </a:r>
            <a:endParaRPr/>
          </a:p>
        </p:txBody>
      </p:sp>
      <p:sp>
        <p:nvSpPr>
          <p:cNvPr id="206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3.321 M €</a:t>
            </a:r>
            <a:endParaRPr/>
          </a:p>
        </p:txBody>
      </p:sp>
      <p:sp>
        <p:nvSpPr>
          <p:cNvPr id="207" name="CustomShape 6"/>
          <p:cNvSpPr/>
          <p:nvPr/>
        </p:nvSpPr>
        <p:spPr>
          <a:xfrm rot="10800000">
            <a:off x="2052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08" name="CustomShape 7"/>
          <p:cNvSpPr/>
          <p:nvPr/>
        </p:nvSpPr>
        <p:spPr>
          <a:xfrm>
            <a:off x="971640" y="4005000"/>
            <a:ext cx="7200360" cy="2559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S’ha fet un esforç per aflorar la despesa real, que estava infradotada en els pressupostos de Sanitat en l’anterior etapa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Per aqueix motiu, la meitat de l’increment net en compra de béns corrents i despeses de funcionament (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155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correspon a Sanitat (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44,4 M €</a:t>
            </a:r>
            <a:r>
              <a:rPr lang="es-ES">
                <a:solidFill>
                  <a:srgbClr val="000000"/>
                </a:solidFill>
                <a:latin typeface="Calibri"/>
              </a:rPr>
              <a:t>) i Educació (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26,4 M €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Altres increments figuren en Vicepresidència i Igualtat (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11,5 M €</a:t>
            </a:r>
            <a:r>
              <a:rPr lang="es-ES">
                <a:solidFill>
                  <a:srgbClr val="000000"/>
                </a:solidFill>
                <a:latin typeface="Calibri"/>
              </a:rPr>
              <a:t>) i Agricultura i Medi Ambient (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10,8 M €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209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6783F94-5BD2-45E9-AD8C-3CA23BB46B71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11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III. DESPESES FINANCERES</a:t>
            </a:r>
            <a:endParaRPr/>
          </a:p>
        </p:txBody>
      </p:sp>
      <p:sp>
        <p:nvSpPr>
          <p:cNvPr id="212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13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40,7 % </a:t>
            </a:r>
            <a:endParaRPr/>
          </a:p>
        </p:txBody>
      </p:sp>
      <p:sp>
        <p:nvSpPr>
          <p:cNvPr id="214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479 M €</a:t>
            </a:r>
            <a:endParaRPr/>
          </a:p>
        </p:txBody>
      </p:sp>
      <p:sp>
        <p:nvSpPr>
          <p:cNvPr id="215" name="CustomShape 6"/>
          <p:cNvSpPr/>
          <p:nvPr/>
        </p:nvSpPr>
        <p:spPr>
          <a:xfrm rot="10800000">
            <a:off x="1980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16" name="CustomShape 7"/>
          <p:cNvSpPr/>
          <p:nvPr/>
        </p:nvSpPr>
        <p:spPr>
          <a:xfrm>
            <a:off x="971640" y="4221000"/>
            <a:ext cx="7056360" cy="17362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L’increment és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138,66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i obeix bàsicament que l’impacte del deute al 0% d’interés de 2015 ja serà nul el pròxim any. Així, tots els préstecs estatals meritaran interessos amb un augment de 128,53 milions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La diferència,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10,13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són els interessos pel deute comercial imputat a diferents conselleries</a:t>
            </a:r>
            <a:endParaRPr/>
          </a:p>
        </p:txBody>
      </p:sp>
      <p:sp>
        <p:nvSpPr>
          <p:cNvPr id="217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082B46B-4122-477B-A2C4-E4CF7F7B218A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19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IV. TRANSFERÈNCIES CORRENTS</a:t>
            </a:r>
            <a:endParaRPr/>
          </a:p>
        </p:txBody>
      </p:sp>
      <p:sp>
        <p:nvSpPr>
          <p:cNvPr id="220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21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7,5 % </a:t>
            </a:r>
            <a:endParaRPr/>
          </a:p>
        </p:txBody>
      </p:sp>
      <p:sp>
        <p:nvSpPr>
          <p:cNvPr id="222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4.052 M €</a:t>
            </a:r>
            <a:endParaRPr/>
          </a:p>
        </p:txBody>
      </p:sp>
      <p:sp>
        <p:nvSpPr>
          <p:cNvPr id="223" name="CustomShape 6"/>
          <p:cNvSpPr/>
          <p:nvPr/>
        </p:nvSpPr>
        <p:spPr>
          <a:xfrm rot="10800000">
            <a:off x="2052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24" name="CustomShape 7"/>
          <p:cNvSpPr/>
          <p:nvPr/>
        </p:nvSpPr>
        <p:spPr>
          <a:xfrm>
            <a:off x="539640" y="4077000"/>
            <a:ext cx="7992360" cy="2559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 l’igual que en l’exercici actual, es fa un esforç per aflorar despesa real que estava amagada en comptes extrapressupostaris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Així, de l’increment net de 281,51 milions, la meitat correspon a Sanitat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140,12 M €</a:t>
            </a:r>
            <a:r>
              <a:rPr lang="es-ES">
                <a:solidFill>
                  <a:srgbClr val="000000"/>
                </a:solidFill>
                <a:latin typeface="Calibri"/>
              </a:rPr>
              <a:t>). Pràcticament tot pertany a la cobertura de la despesa farmacèutica real, amb un augment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127,18 M €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Els altres increments corresponen a Educació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9,16 M  €</a:t>
            </a:r>
            <a:r>
              <a:rPr lang="es-ES">
                <a:solidFill>
                  <a:srgbClr val="000000"/>
                </a:solidFill>
                <a:latin typeface="Calibri"/>
              </a:rPr>
              <a:t>) i Presidència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44,14 M €, </a:t>
            </a:r>
            <a:r>
              <a:rPr lang="es-ES">
                <a:solidFill>
                  <a:srgbClr val="000000"/>
                </a:solidFill>
                <a:latin typeface="Calibri"/>
              </a:rPr>
              <a:t>dels quals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40 M € </a:t>
            </a:r>
            <a:r>
              <a:rPr lang="es-ES">
                <a:solidFill>
                  <a:srgbClr val="000000"/>
                </a:solidFill>
                <a:latin typeface="Calibri"/>
              </a:rPr>
              <a:t>són del Fons de Cohesió Territorial) i ajudes al turisme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5,39 M €</a:t>
            </a:r>
            <a:endParaRPr/>
          </a:p>
        </p:txBody>
      </p:sp>
      <p:sp>
        <p:nvSpPr>
          <p:cNvPr id="225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B32DE59-BC49-4FC5-A7C4-EB47D487B4F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27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V. FONS DE CONTINGÈNCIA</a:t>
            </a:r>
            <a:endParaRPr/>
          </a:p>
        </p:txBody>
      </p:sp>
      <p:sp>
        <p:nvSpPr>
          <p:cNvPr id="228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0 % </a:t>
            </a:r>
            <a:endParaRPr/>
          </a:p>
        </p:txBody>
      </p:sp>
      <p:sp>
        <p:nvSpPr>
          <p:cNvPr id="230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9 M €</a:t>
            </a:r>
            <a:endParaRPr/>
          </a:p>
        </p:txBody>
      </p:sp>
      <p:sp>
        <p:nvSpPr>
          <p:cNvPr id="231" name="CustomShape 6"/>
          <p:cNvSpPr/>
          <p:nvPr/>
        </p:nvSpPr>
        <p:spPr>
          <a:xfrm>
            <a:off x="971640" y="4221000"/>
            <a:ext cx="705636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 Fons de Contingència recull una quantitat de diners que es reserva per a resoldre despeses no previstes inicialment en els pressupostos, tal com s’estableix en la Llei Orgànica d’Estabilitat Pressupostària i Sostenibilitat Financera</a:t>
            </a:r>
            <a:endParaRPr/>
          </a:p>
        </p:txBody>
      </p:sp>
      <p:sp>
        <p:nvSpPr>
          <p:cNvPr id="232" name="TextShape 7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85E8FCE-5B2B-4283-BB60-8BB9F852901B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33" name="CustomShape 8"/>
          <p:cNvSpPr/>
          <p:nvPr/>
        </p:nvSpPr>
        <p:spPr>
          <a:xfrm>
            <a:off x="1547640" y="2925000"/>
            <a:ext cx="1691280" cy="79164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35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VI. INVERSIONS REALS</a:t>
            </a:r>
            <a:endParaRPr/>
          </a:p>
        </p:txBody>
      </p:sp>
      <p:sp>
        <p:nvSpPr>
          <p:cNvPr id="236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37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30,5 % </a:t>
            </a:r>
            <a:endParaRPr/>
          </a:p>
        </p:txBody>
      </p:sp>
      <p:sp>
        <p:nvSpPr>
          <p:cNvPr id="238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491,4 M €</a:t>
            </a:r>
            <a:endParaRPr/>
          </a:p>
        </p:txBody>
      </p:sp>
      <p:sp>
        <p:nvSpPr>
          <p:cNvPr id="239" name="CustomShape 6"/>
          <p:cNvSpPr/>
          <p:nvPr/>
        </p:nvSpPr>
        <p:spPr>
          <a:xfrm rot="10800000">
            <a:off x="1980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40" name="CustomShape 7"/>
          <p:cNvSpPr/>
          <p:nvPr/>
        </p:nvSpPr>
        <p:spPr>
          <a:xfrm>
            <a:off x="539640" y="3933000"/>
            <a:ext cx="8604000" cy="31078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 56% de la pujada inversora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64 M € </a:t>
            </a:r>
            <a:r>
              <a:rPr lang="es-ES">
                <a:solidFill>
                  <a:srgbClr val="000000"/>
                </a:solidFill>
                <a:latin typeface="Calibri"/>
              </a:rPr>
              <a:t>d’un total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115 M €</a:t>
            </a:r>
            <a:r>
              <a:rPr lang="es-ES">
                <a:solidFill>
                  <a:srgbClr val="000000"/>
                </a:solidFill>
                <a:latin typeface="Calibri"/>
              </a:rPr>
              <a:t>) correspon a Educació, que comptarà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142,71 M €</a:t>
            </a:r>
            <a:r>
              <a:rPr lang="es-ES">
                <a:solidFill>
                  <a:srgbClr val="000000"/>
                </a:solidFill>
                <a:latin typeface="Calibri"/>
              </a:rPr>
              <a:t>, mentre que les inversions d’Hisenda i Model Econòmic, destinades principalment a fer realitat una administració sense papers, arriben 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71,11 M €, </a:t>
            </a:r>
            <a:r>
              <a:rPr lang="es-ES">
                <a:solidFill>
                  <a:srgbClr val="000000"/>
                </a:solidFill>
                <a:latin typeface="Calibri"/>
              </a:rPr>
              <a:t>amb un increment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53,4%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Altres dotacions destacades són: 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"/>
            </a:pPr>
            <a:r>
              <a:rPr lang="es-ES">
                <a:solidFill>
                  <a:srgbClr val="000000"/>
                </a:solidFill>
                <a:latin typeface="Calibri"/>
              </a:rPr>
              <a:t>Sanitat Universal i Salut Pública: 75,14 M € (+13,1%)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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Agricultura, Medi Ambient, Canvi Climàtic i Desenvolupament: 55,21 M € (+18,6%)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"/>
            </a:pPr>
            <a:r>
              <a:rPr lang="es-ES">
                <a:solidFill>
                  <a:srgbClr val="000000"/>
                </a:solidFill>
                <a:latin typeface="Calibri"/>
              </a:rPr>
              <a:t>Habitatge, Obres Públiques i Vertebració del Territori: 114,83 M € (+4,3%)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"/>
            </a:pPr>
            <a:r>
              <a:rPr lang="es-ES">
                <a:solidFill>
                  <a:srgbClr val="000000"/>
                </a:solidFill>
                <a:latin typeface="Calibri"/>
              </a:rPr>
              <a:t>Justícia i Administració Pública: 18,92 M € (+15,45%)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1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EC37DD3-42D8-41E9-A68B-C7A8AD86AD5B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23640" y="1412640"/>
            <a:ext cx="5400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s-ES" sz="2700">
                <a:solidFill>
                  <a:srgbClr val="77933c"/>
                </a:solidFill>
                <a:latin typeface="Calibri"/>
              </a:rPr>
              <a:t>Objectius i reptes principals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755640" y="2349000"/>
            <a:ext cx="763236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Són els pressupostos de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reconstrucció social i econòmica </a:t>
            </a:r>
            <a:r>
              <a:rPr b="1" lang="es-ES">
                <a:solidFill>
                  <a:srgbClr val="000000"/>
                </a:solidFill>
                <a:latin typeface="Calibri"/>
              </a:rPr>
              <a:t>de la Comunitat Valenciana, a més de</a:t>
            </a:r>
            <a:r>
              <a:rPr b="1" lang="es-ES">
                <a:solidFill>
                  <a:srgbClr val="c00000"/>
                </a:solidFill>
                <a:latin typeface="Calibri"/>
              </a:rPr>
              <a:t> reivindicatius</a:t>
            </a:r>
            <a:r>
              <a:rPr b="1" lang="es-ES">
                <a:solidFill>
                  <a:srgbClr val="000000"/>
                </a:solidFill>
                <a:latin typeface="Calibri"/>
              </a:rPr>
              <a:t>, </a:t>
            </a:r>
            <a:r>
              <a:rPr b="1" lang="es-ES">
                <a:solidFill>
                  <a:srgbClr val="c00000"/>
                </a:solidFill>
                <a:latin typeface="Calibri"/>
              </a:rPr>
              <a:t>socials</a:t>
            </a:r>
            <a:r>
              <a:rPr b="1" lang="es-ES">
                <a:solidFill>
                  <a:srgbClr val="000000"/>
                </a:solidFill>
                <a:latin typeface="Calibri"/>
              </a:rPr>
              <a:t> i que aposten per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reindustrialització</a:t>
            </a:r>
            <a:r>
              <a:rPr b="1" lang="es-ES">
                <a:solidFill>
                  <a:srgbClr val="000000"/>
                </a:solidFill>
                <a:latin typeface="Calibri"/>
              </a:rPr>
              <a:t> i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transformació del model productiu</a:t>
            </a:r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755640" y="5169960"/>
            <a:ext cx="7632360" cy="9133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El projecte econòmic per a 2017 està marcat, un any més, per un </a:t>
            </a:r>
            <a:r>
              <a:rPr b="1" lang="es-ES" u="sng">
                <a:solidFill>
                  <a:srgbClr val="000000"/>
                </a:solidFill>
                <a:latin typeface="Calibri"/>
              </a:rPr>
              <a:t>fet diferencial</a:t>
            </a:r>
            <a:r>
              <a:rPr b="1" lang="es-ES">
                <a:solidFill>
                  <a:srgbClr val="000000"/>
                </a:solidFill>
                <a:latin typeface="Calibri"/>
              </a:rPr>
              <a:t>: </a:t>
            </a:r>
            <a:r>
              <a:rPr b="1" lang="es-ES">
                <a:solidFill>
                  <a:srgbClr val="c00000"/>
                </a:solidFill>
                <a:latin typeface="Calibri"/>
              </a:rPr>
              <a:t>l’absència d’un model de finançament just </a:t>
            </a:r>
            <a:r>
              <a:rPr b="1" lang="es-ES">
                <a:solidFill>
                  <a:srgbClr val="000000"/>
                </a:solidFill>
                <a:latin typeface="Calibri"/>
              </a:rPr>
              <a:t>per a la Comunitat Valenciana</a:t>
            </a:r>
            <a:endParaRPr/>
          </a:p>
        </p:txBody>
      </p:sp>
      <p:sp>
        <p:nvSpPr>
          <p:cNvPr id="9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34D8783-17AA-4B70-9343-930783D0911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92" name="CustomShape 5"/>
          <p:cNvSpPr/>
          <p:nvPr/>
        </p:nvSpPr>
        <p:spPr>
          <a:xfrm>
            <a:off x="755640" y="3657960"/>
            <a:ext cx="763236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Una vegada consolidats els drets dels valencians i valencianes amb la reorientació de les polítiques socials, </a:t>
            </a:r>
            <a:r>
              <a:rPr b="1" lang="es-ES">
                <a:solidFill>
                  <a:srgbClr val="c00000"/>
                </a:solidFill>
                <a:latin typeface="Calibri"/>
              </a:rPr>
              <a:t>aquests pressupostos reactiven la inversió </a:t>
            </a:r>
            <a:r>
              <a:rPr b="1" lang="es-ES">
                <a:solidFill>
                  <a:srgbClr val="000000"/>
                </a:solidFill>
                <a:latin typeface="Calibri"/>
              </a:rPr>
              <a:t>amb un</a:t>
            </a:r>
            <a:r>
              <a:rPr lang="es-ES">
                <a:solidFill>
                  <a:srgbClr val="c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increment del 35%, </a:t>
            </a:r>
            <a:r>
              <a:rPr b="1" lang="es-ES">
                <a:solidFill>
                  <a:srgbClr val="000000"/>
                </a:solidFill>
                <a:latin typeface="Calibri"/>
              </a:rPr>
              <a:t>que ha costat un gran esforç ateses les limitacions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43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VII. TRANSFERÈNCIES DE CAPITAL</a:t>
            </a:r>
            <a:endParaRPr/>
          </a:p>
        </p:txBody>
      </p:sp>
      <p:sp>
        <p:nvSpPr>
          <p:cNvPr id="24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45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40,2 % </a:t>
            </a:r>
            <a:endParaRPr/>
          </a:p>
        </p:txBody>
      </p:sp>
      <p:sp>
        <p:nvSpPr>
          <p:cNvPr id="246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485,2 M €</a:t>
            </a:r>
            <a:endParaRPr/>
          </a:p>
        </p:txBody>
      </p:sp>
      <p:sp>
        <p:nvSpPr>
          <p:cNvPr id="247" name="CustomShape 6"/>
          <p:cNvSpPr/>
          <p:nvPr/>
        </p:nvSpPr>
        <p:spPr>
          <a:xfrm rot="10800000">
            <a:off x="198000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48" name="CustomShape 7"/>
          <p:cNvSpPr/>
          <p:nvPr/>
        </p:nvSpPr>
        <p:spPr>
          <a:xfrm>
            <a:off x="971640" y="4327920"/>
            <a:ext cx="7056360" cy="1461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 60% de l’increment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84,39 M €, </a:t>
            </a:r>
            <a:r>
              <a:rPr lang="es-ES">
                <a:solidFill>
                  <a:srgbClr val="000000"/>
                </a:solidFill>
                <a:latin typeface="Calibri"/>
              </a:rPr>
              <a:t>sobre</a:t>
            </a:r>
            <a:r>
              <a:rPr b="1" lang="es-ES">
                <a:solidFill>
                  <a:srgbClr val="c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un total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139,4 M €</a:t>
            </a:r>
            <a:r>
              <a:rPr lang="es-ES">
                <a:solidFill>
                  <a:srgbClr val="000000"/>
                </a:solidFill>
                <a:latin typeface="Calibri"/>
              </a:rPr>
              <a:t>) correspon a Educació, que comptará amb una dotació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177 M € </a:t>
            </a:r>
            <a:r>
              <a:rPr lang="es-ES">
                <a:solidFill>
                  <a:srgbClr val="000000"/>
                </a:solidFill>
                <a:latin typeface="Calibri"/>
              </a:rPr>
              <a:t>(una pujada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90,96%)</a:t>
            </a:r>
            <a:r>
              <a:rPr lang="es-ES">
                <a:solidFill>
                  <a:srgbClr val="000000"/>
                </a:solidFill>
                <a:latin typeface="Calibri"/>
              </a:rPr>
              <a:t>. També destaca l’increment de 32,9 milions en l’apartat d’economia sostenible que, amb una dotació pressupostària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133,52 M €,</a:t>
            </a:r>
            <a:r>
              <a:rPr lang="es-ES">
                <a:solidFill>
                  <a:srgbClr val="000000"/>
                </a:solidFill>
                <a:latin typeface="Calibri"/>
              </a:rPr>
              <a:t> creix un </a:t>
            </a:r>
            <a:r>
              <a:rPr b="1" lang="es-ES">
                <a:solidFill>
                  <a:srgbClr val="c00000"/>
                </a:solidFill>
                <a:latin typeface="Calibri"/>
              </a:rPr>
              <a:t>32,70%</a:t>
            </a:r>
            <a:endParaRPr/>
          </a:p>
        </p:txBody>
      </p:sp>
      <p:sp>
        <p:nvSpPr>
          <p:cNvPr id="249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EE5EB98-7402-4E9C-9013-9C077E2FD8F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econòmica</a:t>
            </a:r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826920" y="245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VIII. ACTIUS FINANCERS</a:t>
            </a:r>
            <a:endParaRPr/>
          </a:p>
        </p:txBody>
      </p:sp>
      <p:sp>
        <p:nvSpPr>
          <p:cNvPr id="252" name="CustomShape 3"/>
          <p:cNvSpPr/>
          <p:nvPr/>
        </p:nvSpPr>
        <p:spPr>
          <a:xfrm>
            <a:off x="395280" y="247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53" name="CustomShape 4"/>
          <p:cNvSpPr/>
          <p:nvPr/>
        </p:nvSpPr>
        <p:spPr>
          <a:xfrm>
            <a:off x="539640" y="338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33 % </a:t>
            </a:r>
            <a:endParaRPr/>
          </a:p>
        </p:txBody>
      </p:sp>
      <p:sp>
        <p:nvSpPr>
          <p:cNvPr id="254" name="CustomShape 5"/>
          <p:cNvSpPr/>
          <p:nvPr/>
        </p:nvSpPr>
        <p:spPr>
          <a:xfrm>
            <a:off x="5868000" y="338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96 M €</a:t>
            </a:r>
            <a:endParaRPr/>
          </a:p>
        </p:txBody>
      </p:sp>
      <p:sp>
        <p:nvSpPr>
          <p:cNvPr id="255" name="CustomShape 6"/>
          <p:cNvSpPr/>
          <p:nvPr/>
        </p:nvSpPr>
        <p:spPr>
          <a:xfrm>
            <a:off x="2051640" y="306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256" name="TextShape 7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BDE1A12-5174-4C6B-AB2C-F8FD8C4F6F9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57" name="CustomShape 8"/>
          <p:cNvSpPr/>
          <p:nvPr/>
        </p:nvSpPr>
        <p:spPr>
          <a:xfrm>
            <a:off x="828360" y="4611240"/>
            <a:ext cx="755964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Capítol IX. PASSIUS FINANCERS </a:t>
            </a:r>
            <a:r>
              <a:rPr lang="es-ES" sz="1700">
                <a:solidFill>
                  <a:srgbClr val="4d4d4d"/>
                </a:solidFill>
                <a:latin typeface="Calibri"/>
              </a:rPr>
              <a:t>(amortitzacions del deute) </a:t>
            </a:r>
            <a:endParaRPr/>
          </a:p>
        </p:txBody>
      </p:sp>
      <p:sp>
        <p:nvSpPr>
          <p:cNvPr id="258" name="CustomShape 9"/>
          <p:cNvSpPr/>
          <p:nvPr/>
        </p:nvSpPr>
        <p:spPr>
          <a:xfrm>
            <a:off x="396720" y="463680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59" name="CustomShape 10"/>
          <p:cNvSpPr/>
          <p:nvPr/>
        </p:nvSpPr>
        <p:spPr>
          <a:xfrm>
            <a:off x="541080" y="55479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9 % </a:t>
            </a:r>
            <a:endParaRPr/>
          </a:p>
        </p:txBody>
      </p:sp>
      <p:sp>
        <p:nvSpPr>
          <p:cNvPr id="260" name="CustomShape 11"/>
          <p:cNvSpPr/>
          <p:nvPr/>
        </p:nvSpPr>
        <p:spPr>
          <a:xfrm>
            <a:off x="5869440" y="55486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3.364 M € </a:t>
            </a:r>
            <a:endParaRPr/>
          </a:p>
        </p:txBody>
      </p:sp>
      <p:sp>
        <p:nvSpPr>
          <p:cNvPr id="261" name="CustomShape 12"/>
          <p:cNvSpPr/>
          <p:nvPr/>
        </p:nvSpPr>
        <p:spPr>
          <a:xfrm>
            <a:off x="2053080" y="522972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67640" y="29970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INGRESSOS</a:t>
            </a:r>
            <a:endParaRPr/>
          </a:p>
        </p:txBody>
      </p:sp>
      <p:sp>
        <p:nvSpPr>
          <p:cNvPr id="263" name="Line 2"/>
          <p:cNvSpPr/>
          <p:nvPr/>
        </p:nvSpPr>
        <p:spPr>
          <a:xfrm>
            <a:off x="1403640" y="414900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264" name="Line 3"/>
          <p:cNvSpPr/>
          <p:nvPr/>
        </p:nvSpPr>
        <p:spPr>
          <a:xfrm>
            <a:off x="1403640" y="299664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265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3B6F260-2E23-42A0-846F-CEA20B6B4E1F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CF0D136-E727-4CD1-8CD3-3A72FE69B381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67" name="CustomShape 2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Ingressos. Classificació econòmica</a:t>
            </a:r>
            <a:endParaRPr/>
          </a:p>
        </p:txBody>
      </p:sp>
      <p:pic>
        <p:nvPicPr>
          <p:cNvPr descr="" id="26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331640" y="1970280"/>
            <a:ext cx="6192360" cy="47707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683640" y="1914480"/>
            <a:ext cx="7772040" cy="5781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s-ES" sz="3000">
                <a:solidFill>
                  <a:srgbClr val="000000"/>
                </a:solidFill>
                <a:latin typeface="Calibri"/>
              </a:rPr>
              <a:t>MODEL DE FINANÇAMENT</a:t>
            </a:r>
            <a:endParaRPr/>
          </a:p>
        </p:txBody>
      </p:sp>
      <p:sp>
        <p:nvSpPr>
          <p:cNvPr id="270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B9D5049-E5F6-405F-8E1B-0759A70848C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71" name="CustomShape 3"/>
          <p:cNvSpPr/>
          <p:nvPr/>
        </p:nvSpPr>
        <p:spPr>
          <a:xfrm>
            <a:off x="381528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Ingressos. Classificació orgànica</a:t>
            </a:r>
            <a:endParaRPr/>
          </a:p>
        </p:txBody>
      </p:sp>
      <p:sp>
        <p:nvSpPr>
          <p:cNvPr id="272" name="CustomShape 4"/>
          <p:cNvSpPr/>
          <p:nvPr/>
        </p:nvSpPr>
        <p:spPr>
          <a:xfrm>
            <a:off x="1908000" y="296208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469,7 M €</a:t>
            </a:r>
            <a:endParaRPr/>
          </a:p>
        </p:txBody>
      </p:sp>
      <p:sp>
        <p:nvSpPr>
          <p:cNvPr id="273" name="CustomShape 5"/>
          <p:cNvSpPr/>
          <p:nvPr/>
        </p:nvSpPr>
        <p:spPr>
          <a:xfrm rot="10800000">
            <a:off x="2556360" y="2637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ffffff"/>
            </a:solidFill>
            <a:miter/>
          </a:ln>
        </p:spPr>
      </p:sp>
      <p:graphicFrame>
        <p:nvGraphicFramePr>
          <p:cNvPr id="274" name="Table 6"/>
          <p:cNvGraphicFramePr/>
          <p:nvPr/>
        </p:nvGraphicFramePr>
        <p:xfrm>
          <a:off x="755640" y="4267800"/>
          <a:ext cx="7704360" cy="1752840"/>
        </p:xfrm>
        <a:graphic>
          <a:graphicData uri="http://schemas.openxmlformats.org/drawingml/2006/table">
            <a:tbl>
              <a:tblPr/>
              <a:tblGrid>
                <a:gridCol w="2700360"/>
                <a:gridCol w="1985760"/>
                <a:gridCol w="1906200"/>
                <a:gridCol w="1112040"/>
              </a:tblGrid>
              <a:tr h="457560">
                <a:tc>
                  <a:tcPr/>
                </a:tc>
                <a:tc>
                  <a:txBody>
                    <a:bodyPr anchor="ctr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2400">
                          <a:solidFill>
                            <a:srgbClr val="c00000"/>
                          </a:solidFill>
                          <a:latin typeface="Calibri"/>
                        </a:rPr>
                        <a:t>2016</a:t>
                      </a:r>
                      <a:endParaRPr/>
                    </a:p>
                  </a:txBody>
                  <a:tcPr/>
                </a:tc>
                <a:tc>
                  <a:txBody>
                    <a:bodyPr anchor="ctr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2400">
                          <a:solidFill>
                            <a:srgbClr val="c00000"/>
                          </a:solidFill>
                          <a:latin typeface="Calibri"/>
                        </a:rPr>
                        <a:t>2017</a:t>
                      </a:r>
                      <a:endParaRPr/>
                    </a:p>
                  </a:txBody>
                  <a:tcPr/>
                </a:tc>
                <a:tc>
                  <a:txBody>
                    <a:bodyPr anchor="ctr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2400">
                          <a:solidFill>
                            <a:srgbClr val="c00000"/>
                          </a:solidFill>
                          <a:latin typeface="Calibri"/>
                        </a:rPr>
                        <a:t>Var %</a:t>
                      </a:r>
                      <a:endParaRPr/>
                    </a:p>
                  </a:txBody>
                  <a:tcPr/>
                </a:tc>
              </a:tr>
              <a:tr h="432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2200">
                          <a:solidFill>
                            <a:srgbClr val="77933c"/>
                          </a:solidFill>
                          <a:latin typeface="Calibri"/>
                        </a:rPr>
                        <a:t>Lliuraments a compte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7.784,0 M €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8.029,8 M €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3,16</a:t>
                      </a:r>
                      <a:endParaRPr/>
                    </a:p>
                  </a:txBody>
                  <a:tcPr/>
                </a:tc>
              </a:tr>
              <a:tr h="432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2200">
                          <a:solidFill>
                            <a:srgbClr val="77933c"/>
                          </a:solidFill>
                          <a:latin typeface="Calibri"/>
                        </a:rPr>
                        <a:t>Liquidació model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1.314,9 M €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1.538,9M €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17,03</a:t>
                      </a:r>
                      <a:endParaRPr/>
                    </a:p>
                  </a:txBody>
                  <a:tcPr/>
                </a:tc>
              </a:tr>
              <a:tr h="4312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 sz="2200">
                          <a:solidFill>
                            <a:srgbClr val="77933c"/>
                          </a:solidFill>
                          <a:latin typeface="Calibri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9.098,9 M €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9.568,7M €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 sz="2200">
                          <a:solidFill>
                            <a:srgbClr val="000000"/>
                          </a:solidFill>
                          <a:latin typeface="Calibri"/>
                        </a:rPr>
                        <a:t>5,16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FE54223-CA99-4CCA-9299-3AB78277FBF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3780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Ingressos. Classificació orgànica</a:t>
            </a:r>
            <a:endParaRPr/>
          </a:p>
        </p:txBody>
      </p:sp>
      <p:sp>
        <p:nvSpPr>
          <p:cNvPr id="277" name="CustomShape 3"/>
          <p:cNvSpPr/>
          <p:nvPr/>
        </p:nvSpPr>
        <p:spPr>
          <a:xfrm>
            <a:off x="899640" y="3077640"/>
            <a:ext cx="7560360" cy="1187640"/>
          </a:xfrm>
          <a:prstGeom prst="rect">
            <a:avLst/>
          </a:prstGeom>
          <a:solidFill>
            <a:srgbClr val="d9d9d9"/>
          </a:solidFill>
          <a:ln w="1908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 finançament per a 2017 comunicat pel Ministeri d’Hisenda: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	</a:t>
            </a:r>
            <a:r>
              <a:rPr lang="es-ES">
                <a:solidFill>
                  <a:srgbClr val="000000"/>
                </a:solidFill>
                <a:latin typeface="Wingdings 3"/>
              </a:rPr>
              <a:t></a:t>
            </a:r>
            <a:r>
              <a:rPr lang="es-ES">
                <a:solidFill>
                  <a:srgbClr val="000000"/>
                </a:solidFill>
                <a:latin typeface="Calibri"/>
              </a:rPr>
              <a:t>vulnera els principis d’</a:t>
            </a:r>
            <a:r>
              <a:rPr b="1" lang="es-ES">
                <a:solidFill>
                  <a:srgbClr val="c00000"/>
                </a:solidFill>
                <a:latin typeface="Calibri"/>
              </a:rPr>
              <a:t>equitat</a:t>
            </a:r>
            <a:r>
              <a:rPr lang="es-ES">
                <a:solidFill>
                  <a:srgbClr val="000000"/>
                </a:solidFill>
                <a:latin typeface="Calibri"/>
              </a:rPr>
              <a:t> i </a:t>
            </a:r>
            <a:r>
              <a:rPr b="1" lang="es-ES">
                <a:solidFill>
                  <a:srgbClr val="c00000"/>
                </a:solidFill>
                <a:latin typeface="Calibri"/>
              </a:rPr>
              <a:t>suficiència</a:t>
            </a:r>
            <a:r>
              <a:rPr lang="es-ES">
                <a:solidFill>
                  <a:srgbClr val="000000"/>
                </a:solidFill>
                <a:latin typeface="Calibri"/>
              </a:rPr>
              <a:t> de la LOFCA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	</a:t>
            </a:r>
            <a:r>
              <a:rPr lang="es-ES">
                <a:solidFill>
                  <a:srgbClr val="000000"/>
                </a:solidFill>
                <a:latin typeface="Wingdings 3"/>
              </a:rPr>
              <a:t>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és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clarament insuficient </a:t>
            </a:r>
            <a:r>
              <a:rPr lang="es-ES">
                <a:solidFill>
                  <a:srgbClr val="000000"/>
                </a:solidFill>
                <a:latin typeface="Calibri"/>
              </a:rPr>
              <a:t>perquè està molt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lluny de les necessitats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	</a:t>
            </a:r>
            <a:r>
              <a:rPr lang="es-ES">
                <a:solidFill>
                  <a:srgbClr val="000000"/>
                </a:solidFill>
                <a:latin typeface="Calibri"/>
              </a:rPr>
              <a:t>    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dels  valencians</a:t>
            </a:r>
            <a:endParaRPr/>
          </a:p>
        </p:txBody>
      </p:sp>
      <p:sp>
        <p:nvSpPr>
          <p:cNvPr id="278" name="CustomShape 4"/>
          <p:cNvSpPr/>
          <p:nvPr/>
        </p:nvSpPr>
        <p:spPr>
          <a:xfrm>
            <a:off x="1403640" y="2154960"/>
            <a:ext cx="6264360" cy="547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3000">
                <a:solidFill>
                  <a:srgbClr val="77933c"/>
                </a:solidFill>
                <a:latin typeface="Calibri"/>
              </a:rPr>
              <a:t>UN FINANÇAMENT INSUFICIENT</a:t>
            </a:r>
            <a:endParaRPr/>
          </a:p>
        </p:txBody>
      </p:sp>
      <p:sp>
        <p:nvSpPr>
          <p:cNvPr id="279" name="CustomShape 5"/>
          <p:cNvSpPr/>
          <p:nvPr/>
        </p:nvSpPr>
        <p:spPr>
          <a:xfrm>
            <a:off x="899640" y="4500000"/>
            <a:ext cx="7560360" cy="9133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Comissió d’Experts </a:t>
            </a:r>
            <a:r>
              <a:rPr lang="es-ES">
                <a:solidFill>
                  <a:srgbClr val="000000"/>
                </a:solidFill>
                <a:latin typeface="Calibri"/>
              </a:rPr>
              <a:t>va determinar que per a arribar a la despesa mitjana per habitant entre les autonomies la Comunitat Valenciana necessitaria rebre uns ingressos adicionals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2.464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per a complir amb el dèficit (al 0,3%)</a:t>
            </a:r>
            <a:endParaRPr/>
          </a:p>
        </p:txBody>
      </p:sp>
      <p:sp>
        <p:nvSpPr>
          <p:cNvPr id="280" name="CustomShape 6"/>
          <p:cNvSpPr/>
          <p:nvPr/>
        </p:nvSpPr>
        <p:spPr>
          <a:xfrm>
            <a:off x="899640" y="5652000"/>
            <a:ext cx="7560360" cy="36468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S’ha de fer front a l’increment de les despeses financeres per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138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milions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790A9AE-6A66-44C2-8212-3664B73F96A4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282" name="CustomShape 2"/>
          <p:cNvSpPr/>
          <p:nvPr/>
        </p:nvSpPr>
        <p:spPr>
          <a:xfrm>
            <a:off x="3780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Ingressos. Classificació orgànica</a:t>
            </a:r>
            <a:endParaRPr/>
          </a:p>
        </p:txBody>
      </p:sp>
      <p:sp>
        <p:nvSpPr>
          <p:cNvPr id="283" name="CustomShape 3"/>
          <p:cNvSpPr/>
          <p:nvPr/>
        </p:nvSpPr>
        <p:spPr>
          <a:xfrm>
            <a:off x="899640" y="3234960"/>
            <a:ext cx="7560360" cy="639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lliuraments a compte </a:t>
            </a:r>
            <a:r>
              <a:rPr lang="es-ES">
                <a:solidFill>
                  <a:srgbClr val="000000"/>
                </a:solidFill>
                <a:latin typeface="Calibri"/>
              </a:rPr>
              <a:t>estan pràcticament congelats i no reflecteixen el creixement de l’economia valenciana, actualment una de les més dinàmiques</a:t>
            </a:r>
            <a:endParaRPr/>
          </a:p>
        </p:txBody>
      </p:sp>
      <p:sp>
        <p:nvSpPr>
          <p:cNvPr id="284" name="CustomShape 4"/>
          <p:cNvSpPr/>
          <p:nvPr/>
        </p:nvSpPr>
        <p:spPr>
          <a:xfrm>
            <a:off x="899640" y="4028760"/>
            <a:ext cx="7560360" cy="146196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Generalitat ha d’assumir amb els seus recursos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decisions estatals que no venen acompanyades del finançament corresponent,</a:t>
            </a:r>
            <a:r>
              <a:rPr lang="es-ES">
                <a:solidFill>
                  <a:srgbClr val="000000"/>
                </a:solidFill>
                <a:latin typeface="Calibri"/>
              </a:rPr>
              <a:t> com és el cas del cost íntegre dels tractaments contra l’hepatitis C, la reducció de les ratios de nombre d’alumnes o la falta de garantia en el finançament del 50% de les ajudes a la Dependència</a:t>
            </a:r>
            <a:endParaRPr/>
          </a:p>
        </p:txBody>
      </p:sp>
      <p:sp>
        <p:nvSpPr>
          <p:cNvPr id="285" name="CustomShape 5"/>
          <p:cNvSpPr/>
          <p:nvPr/>
        </p:nvSpPr>
        <p:spPr>
          <a:xfrm>
            <a:off x="1403640" y="2320920"/>
            <a:ext cx="6264360" cy="547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3000">
                <a:solidFill>
                  <a:srgbClr val="77933c"/>
                </a:solidFill>
                <a:latin typeface="Calibri"/>
              </a:rPr>
              <a:t>UN FINANÇAMENT INSUFICIENT</a:t>
            </a:r>
            <a:endParaRPr/>
          </a:p>
        </p:txBody>
      </p:sp>
      <p:sp>
        <p:nvSpPr>
          <p:cNvPr id="286" name="CustomShape 6"/>
          <p:cNvSpPr/>
          <p:nvPr/>
        </p:nvSpPr>
        <p:spPr>
          <a:xfrm>
            <a:off x="899640" y="5663160"/>
            <a:ext cx="7560360" cy="9133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Malgrat això,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Generalitat està compromesa amb la senda de l’estabilitat </a:t>
            </a:r>
            <a:r>
              <a:rPr lang="es-ES">
                <a:solidFill>
                  <a:srgbClr val="000000"/>
                </a:solidFill>
                <a:latin typeface="Calibri"/>
              </a:rPr>
              <a:t>pressupostària i la reducció del dèficit prevista entre 2016 i 2017 serà de les majors de les CCAA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67640" y="29970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DESPESES.</a:t>
            </a:r>
            <a:r>
              <a:rPr lang="es-ES" sz="4400">
                <a:solidFill>
                  <a:srgbClr val="000000"/>
                </a:solidFill>
                <a:latin typeface="Calibri"/>
              </a:rPr>
              <a:t>
</a:t>
            </a:r>
            <a:r>
              <a:rPr lang="es-ES" sz="4400">
                <a:solidFill>
                  <a:srgbClr val="000000"/>
                </a:solidFill>
                <a:latin typeface="Calibri"/>
              </a:rPr>
              <a:t>CLASSIFICACIÓ ORGÀNICA</a:t>
            </a:r>
            <a:endParaRPr/>
          </a:p>
        </p:txBody>
      </p:sp>
      <p:sp>
        <p:nvSpPr>
          <p:cNvPr id="288" name="Line 2"/>
          <p:cNvSpPr/>
          <p:nvPr/>
        </p:nvSpPr>
        <p:spPr>
          <a:xfrm>
            <a:off x="1403640" y="414900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289" name="Line 3"/>
          <p:cNvSpPr/>
          <p:nvPr/>
        </p:nvSpPr>
        <p:spPr>
          <a:xfrm>
            <a:off x="1403640" y="299664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290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DFEB3E0-50BA-4051-8488-57F7F81FC95B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29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6111374-743F-4B18-957E-0B75BC7A562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294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1403640" y="1959120"/>
            <a:ext cx="6552360" cy="472140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296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PRESIDÈNCIA DE LA GENERALITAT</a:t>
            </a:r>
            <a:endParaRPr/>
          </a:p>
        </p:txBody>
      </p:sp>
      <p:sp>
        <p:nvSpPr>
          <p:cNvPr id="297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298" name="CustomShape 4"/>
          <p:cNvSpPr/>
          <p:nvPr/>
        </p:nvSpPr>
        <p:spPr>
          <a:xfrm>
            <a:off x="539640" y="3027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20,07 % </a:t>
            </a:r>
            <a:endParaRPr/>
          </a:p>
        </p:txBody>
      </p:sp>
      <p:sp>
        <p:nvSpPr>
          <p:cNvPr id="299" name="CustomShape 5"/>
          <p:cNvSpPr/>
          <p:nvPr/>
        </p:nvSpPr>
        <p:spPr>
          <a:xfrm>
            <a:off x="5868000" y="30283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253,58M €</a:t>
            </a:r>
            <a:endParaRPr/>
          </a:p>
        </p:txBody>
      </p:sp>
      <p:sp>
        <p:nvSpPr>
          <p:cNvPr id="300" name="CustomShape 6"/>
          <p:cNvSpPr/>
          <p:nvPr/>
        </p:nvSpPr>
        <p:spPr>
          <a:xfrm rot="10800000">
            <a:off x="1979640" y="2709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01" name="CustomShape 7"/>
          <p:cNvSpPr/>
          <p:nvPr/>
        </p:nvSpPr>
        <p:spPr>
          <a:xfrm>
            <a:off x="755640" y="4005000"/>
            <a:ext cx="7992360" cy="31078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L’increment net és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42,4 milons</a:t>
            </a:r>
            <a:r>
              <a:rPr lang="es-ES">
                <a:solidFill>
                  <a:srgbClr val="000000"/>
                </a:solidFill>
                <a:latin typeface="Calibri"/>
              </a:rPr>
              <a:t> respecte a 2016, conseqüència directa que, p</a:t>
            </a:r>
            <a:r>
              <a:rPr i="1" lang="es-ES">
                <a:solidFill>
                  <a:srgbClr val="000000"/>
                </a:solidFill>
                <a:latin typeface="Calibri"/>
              </a:rPr>
              <a:t>er primera vegada</a:t>
            </a:r>
            <a:r>
              <a:rPr lang="es-ES">
                <a:solidFill>
                  <a:srgbClr val="000000"/>
                </a:solidFill>
                <a:latin typeface="Calibri"/>
              </a:rPr>
              <a:t>, s’inclou amb una dotació adient 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Fons de Cohesió Territorial</a:t>
            </a:r>
            <a:r>
              <a:rPr lang="es-ES">
                <a:solidFill>
                  <a:srgbClr val="000000"/>
                </a:solidFill>
                <a:latin typeface="Calibri"/>
              </a:rPr>
              <a:t>,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40 milions d’euros,</a:t>
            </a:r>
            <a:r>
              <a:rPr lang="es-ES">
                <a:solidFill>
                  <a:srgbClr val="000000"/>
                </a:solidFill>
                <a:latin typeface="Calibri"/>
              </a:rPr>
              <a:t> un augment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742%</a:t>
            </a:r>
            <a:r>
              <a:rPr b="1" lang="es-ES">
                <a:solidFill>
                  <a:srgbClr val="000000"/>
                </a:solidFill>
                <a:latin typeface="Calibri"/>
              </a:rPr>
              <a:t>. </a:t>
            </a:r>
            <a:r>
              <a:rPr i="1" lang="es-ES">
                <a:solidFill>
                  <a:srgbClr val="000000"/>
                </a:solidFill>
                <a:latin typeface="Calibri"/>
              </a:rPr>
              <a:t>Volem reconstruir la nostra economia apostant pels municipis com a motors de progrés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L’altra explicació de la pujada és el recolzament al turisme. Destinem a l’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Agència de Turisme</a:t>
            </a:r>
            <a:r>
              <a:rPr lang="es-ES">
                <a:solidFill>
                  <a:srgbClr val="000000"/>
                </a:solidFill>
                <a:latin typeface="Calibri"/>
              </a:rPr>
              <a:t>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19,7%</a:t>
            </a:r>
            <a:r>
              <a:rPr lang="es-ES">
                <a:solidFill>
                  <a:srgbClr val="000000"/>
                </a:solidFill>
                <a:latin typeface="Calibri"/>
              </a:rPr>
              <a:t> més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2,6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més, amb un total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44,2 milions d’euros</a:t>
            </a:r>
            <a:r>
              <a:rPr lang="es-ES">
                <a:solidFill>
                  <a:srgbClr val="000000"/>
                </a:solidFill>
                <a:latin typeface="Calibri"/>
              </a:rPr>
              <a:t>), incloent un </a:t>
            </a:r>
            <a:r>
              <a:rPr i="1" lang="es-ES">
                <a:solidFill>
                  <a:srgbClr val="000000"/>
                </a:solidFill>
                <a:latin typeface="Calibri"/>
              </a:rPr>
              <a:t>Pla de Desestacionalització del Turisme </a:t>
            </a:r>
            <a:r>
              <a:rPr lang="es-ES">
                <a:solidFill>
                  <a:srgbClr val="000000"/>
                </a:solidFill>
                <a:latin typeface="Calibri"/>
              </a:rPr>
              <a:t>amb 3,5 milions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2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A510504-3A3B-40CF-8A95-AD175857143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3640" y="1412640"/>
            <a:ext cx="5400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s-ES" sz="2700">
                <a:solidFill>
                  <a:srgbClr val="77933c"/>
                </a:solidFill>
                <a:latin typeface="Calibri"/>
              </a:rPr>
              <a:t>Objectius i reptes principals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755640" y="3573000"/>
            <a:ext cx="7632360" cy="11876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Amb aquesta mesura el Consell vol garantir que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millora de l’economia </a:t>
            </a:r>
            <a:r>
              <a:rPr b="1" lang="es-ES">
                <a:solidFill>
                  <a:srgbClr val="000000"/>
                </a:solidFill>
                <a:latin typeface="Calibri"/>
              </a:rPr>
              <a:t>entre 2016 i 2017, al voltant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5,5%,</a:t>
            </a:r>
            <a:r>
              <a:rPr b="1" lang="es-ES">
                <a:solidFill>
                  <a:srgbClr val="000000"/>
                </a:solidFill>
                <a:latin typeface="Calibri"/>
              </a:rPr>
              <a:t> per damunt de la mitjana estatal, </a:t>
            </a:r>
            <a:r>
              <a:rPr b="1" lang="es-ES">
                <a:solidFill>
                  <a:srgbClr val="c00000"/>
                </a:solidFill>
                <a:latin typeface="Calibri"/>
              </a:rPr>
              <a:t>arribe a les butxaques dels valencians,</a:t>
            </a:r>
            <a:r>
              <a:rPr b="1" lang="es-ES">
                <a:solidFill>
                  <a:srgbClr val="000000"/>
                </a:solidFill>
                <a:latin typeface="Calibri"/>
              </a:rPr>
              <a:t> al mateix temps que servisca per ajudar als empreses  a ser més competitives</a:t>
            </a:r>
            <a:endParaRPr/>
          </a:p>
        </p:txBody>
      </p:sp>
      <p:sp>
        <p:nvSpPr>
          <p:cNvPr id="95" name="CustomShape 3"/>
          <p:cNvSpPr/>
          <p:nvPr/>
        </p:nvSpPr>
        <p:spPr>
          <a:xfrm>
            <a:off x="755640" y="2495160"/>
            <a:ext cx="7632360" cy="8521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Els pressupuestos incorporen una partida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1.325 milions d’euros </a:t>
            </a:r>
            <a:r>
              <a:rPr b="1" lang="es-ES">
                <a:solidFill>
                  <a:srgbClr val="000000"/>
                </a:solidFill>
                <a:latin typeface="Calibri"/>
              </a:rPr>
              <a:t>per a fer efectiu 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principi de suficiència i equitat </a:t>
            </a:r>
            <a:r>
              <a:rPr b="1" lang="es-ES">
                <a:solidFill>
                  <a:srgbClr val="000000"/>
                </a:solidFill>
                <a:latin typeface="Calibri"/>
              </a:rPr>
              <a:t>previst en la LOFCA </a:t>
            </a:r>
            <a:r>
              <a:rPr i="1" lang="es-ES" sz="1400">
                <a:solidFill>
                  <a:srgbClr val="4d4d4d"/>
                </a:solidFill>
                <a:latin typeface="Calibri"/>
              </a:rPr>
              <a:t>(Llei 22/2009, de Finançament de les Comunitats Autònomes de Règim Comú)</a:t>
            </a:r>
            <a:endParaRPr/>
          </a:p>
        </p:txBody>
      </p:sp>
      <p:sp>
        <p:nvSpPr>
          <p:cNvPr id="96" name="CustomShape 4"/>
          <p:cNvSpPr/>
          <p:nvPr/>
        </p:nvSpPr>
        <p:spPr>
          <a:xfrm>
            <a:off x="755640" y="4942800"/>
            <a:ext cx="763236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Ens hem </a:t>
            </a:r>
            <a:r>
              <a:rPr b="1" lang="es-ES">
                <a:solidFill>
                  <a:srgbClr val="c00000"/>
                </a:solidFill>
                <a:latin typeface="Calibri"/>
              </a:rPr>
              <a:t>negat a congelar els comptes </a:t>
            </a:r>
            <a:r>
              <a:rPr b="1" lang="es-ES">
                <a:solidFill>
                  <a:srgbClr val="000000"/>
                </a:solidFill>
                <a:latin typeface="Calibri"/>
              </a:rPr>
              <a:t>per tercer any, ja que suposaria un càstig als valencians i valencianes </a:t>
            </a:r>
            <a:endParaRPr/>
          </a:p>
        </p:txBody>
      </p:sp>
      <p:sp>
        <p:nvSpPr>
          <p:cNvPr id="97" name="CustomShape 5"/>
          <p:cNvSpPr/>
          <p:nvPr/>
        </p:nvSpPr>
        <p:spPr>
          <a:xfrm>
            <a:off x="755640" y="5805360"/>
            <a:ext cx="763236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"/>
            </a:pP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000000"/>
                </a:solidFill>
                <a:latin typeface="Calibri"/>
              </a:rPr>
              <a:t>L’objectiu és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reduir la bretxa en la despesa per habitant </a:t>
            </a:r>
            <a:r>
              <a:rPr b="1" lang="es-ES">
                <a:solidFill>
                  <a:srgbClr val="000000"/>
                </a:solidFill>
                <a:latin typeface="Calibri"/>
              </a:rPr>
              <a:t>del conjunt d’autonomies per a anar aproximant-nos a la mitjana</a:t>
            </a:r>
            <a:endParaRPr/>
          </a:p>
        </p:txBody>
      </p:sp>
      <p:sp>
        <p:nvSpPr>
          <p:cNvPr id="98" name="TextShape 6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DCBB607-C4BE-4E90-9D20-D749A5C861F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04" name="CustomShape 2"/>
          <p:cNvSpPr/>
          <p:nvPr/>
        </p:nvSpPr>
        <p:spPr>
          <a:xfrm>
            <a:off x="826920" y="2090880"/>
            <a:ext cx="6984360" cy="5504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PRESIDÈNCIA DE LA GENERALITAT</a:t>
            </a:r>
            <a:endParaRPr/>
          </a:p>
        </p:txBody>
      </p:sp>
      <p:sp>
        <p:nvSpPr>
          <p:cNvPr id="305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06" name="CustomShape 4"/>
          <p:cNvSpPr/>
          <p:nvPr/>
        </p:nvSpPr>
        <p:spPr>
          <a:xfrm>
            <a:off x="827640" y="3087000"/>
            <a:ext cx="7560360" cy="2833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 </a:t>
            </a:r>
            <a:r>
              <a:rPr lang="es-ES">
                <a:solidFill>
                  <a:srgbClr val="000000"/>
                </a:solidFill>
                <a:latin typeface="Calibri"/>
              </a:rPr>
              <a:t>Recuperem el </a:t>
            </a:r>
            <a:r>
              <a:rPr i="1" lang="es-ES">
                <a:solidFill>
                  <a:srgbClr val="000000"/>
                </a:solidFill>
                <a:latin typeface="Calibri"/>
              </a:rPr>
              <a:t>dret dels valencians a gaudir d’un mitjà audiovisual en valencià </a:t>
            </a:r>
            <a:r>
              <a:rPr lang="es-ES">
                <a:solidFill>
                  <a:srgbClr val="000000"/>
                </a:solidFill>
                <a:latin typeface="Calibri"/>
              </a:rPr>
              <a:t>amb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Corporació Valenciana de Mitjans de Comunicació</a:t>
            </a:r>
            <a:r>
              <a:rPr lang="es-ES">
                <a:solidFill>
                  <a:srgbClr val="000000"/>
                </a:solidFill>
                <a:latin typeface="Calibri"/>
              </a:rPr>
              <a:t>, </a:t>
            </a:r>
            <a:r>
              <a:rPr b="1" lang="es-ES">
                <a:solidFill>
                  <a:srgbClr val="c00000"/>
                </a:solidFill>
                <a:latin typeface="Calibri"/>
              </a:rPr>
              <a:t>55 milions</a:t>
            </a:r>
            <a:r>
              <a:rPr lang="es-ES">
                <a:solidFill>
                  <a:srgbClr val="c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(Secció 20)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i="1" lang="es-ES">
                <a:solidFill>
                  <a:srgbClr val="000000"/>
                </a:solidFill>
                <a:latin typeface="Calibri"/>
              </a:rPr>
              <a:t> </a:t>
            </a:r>
            <a:r>
              <a:rPr i="1" lang="es-ES">
                <a:solidFill>
                  <a:srgbClr val="000000"/>
                </a:solidFill>
                <a:latin typeface="Calibri"/>
              </a:rPr>
              <a:t>Aposta per la transformació del model econòmic</a:t>
            </a:r>
            <a:r>
              <a:rPr lang="es-ES">
                <a:solidFill>
                  <a:srgbClr val="000000"/>
                </a:solidFill>
                <a:latin typeface="Calibri"/>
              </a:rPr>
              <a:t>: L’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Agència Valenciana de la Innovació (AVI)</a:t>
            </a:r>
            <a:r>
              <a:rPr lang="es-ES">
                <a:solidFill>
                  <a:srgbClr val="000000"/>
                </a:solidFill>
                <a:latin typeface="Calibri"/>
              </a:rPr>
              <a:t> comptarà el primer any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28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(Secció 20)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’Agència Valenciana de Seguretat i Resposta davant les Emergències </a:t>
            </a:r>
            <a:r>
              <a:rPr lang="es-ES">
                <a:solidFill>
                  <a:srgbClr val="000000"/>
                </a:solidFill>
                <a:latin typeface="Calibri"/>
              </a:rPr>
              <a:t>naix per a garantir la seguretat dels valencians i minimitzar els efectes de qualsevol emergència: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1,2 milions euros </a:t>
            </a:r>
            <a:r>
              <a:rPr lang="es-ES">
                <a:solidFill>
                  <a:srgbClr val="000000"/>
                </a:solidFill>
                <a:latin typeface="Calibri"/>
              </a:rPr>
              <a:t>(Secció 20) </a:t>
            </a:r>
            <a:endParaRPr/>
          </a:p>
        </p:txBody>
      </p:sp>
      <p:sp>
        <p:nvSpPr>
          <p:cNvPr id="307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0C18E8B-443A-4503-8E27-163C67C863F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09" name="CustomShape 2"/>
          <p:cNvSpPr/>
          <p:nvPr/>
        </p:nvSpPr>
        <p:spPr>
          <a:xfrm>
            <a:off x="826920" y="2090880"/>
            <a:ext cx="7849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VICEPRESIDÈNCIA I CONSELLERIA D’IGUALTAT I POLÍTIQUES INCLUSIVES</a:t>
            </a:r>
            <a:endParaRPr/>
          </a:p>
        </p:txBody>
      </p:sp>
      <p:sp>
        <p:nvSpPr>
          <p:cNvPr id="310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11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7,14 % </a:t>
            </a:r>
            <a:endParaRPr/>
          </a:p>
        </p:txBody>
      </p:sp>
      <p:sp>
        <p:nvSpPr>
          <p:cNvPr id="312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1.048 M €</a:t>
            </a:r>
            <a:endParaRPr/>
          </a:p>
        </p:txBody>
      </p:sp>
      <p:sp>
        <p:nvSpPr>
          <p:cNvPr id="313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14" name="CustomShape 7"/>
          <p:cNvSpPr/>
          <p:nvPr/>
        </p:nvSpPr>
        <p:spPr>
          <a:xfrm>
            <a:off x="683640" y="4581000"/>
            <a:ext cx="846000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i="1" lang="es-ES">
                <a:solidFill>
                  <a:srgbClr val="000000"/>
                </a:solidFill>
                <a:latin typeface="Calibri"/>
              </a:rPr>
              <a:t>Decidida aposta per les persones</a:t>
            </a:r>
            <a:r>
              <a:rPr lang="es-ES">
                <a:solidFill>
                  <a:srgbClr val="000000"/>
                </a:solidFill>
                <a:latin typeface="Calibri"/>
              </a:rPr>
              <a:t>: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El programa de Serveis Socials</a:t>
            </a:r>
            <a:r>
              <a:rPr lang="es-ES">
                <a:solidFill>
                  <a:srgbClr val="000000"/>
                </a:solidFill>
                <a:latin typeface="Calibri"/>
              </a:rPr>
              <a:t> és dispara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44,6%</a:t>
            </a:r>
            <a:r>
              <a:rPr lang="es-ES">
                <a:solidFill>
                  <a:srgbClr val="000000"/>
                </a:solidFill>
                <a:latin typeface="Calibri"/>
              </a:rPr>
              <a:t> i arriba 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68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una clara estratègia de municipalització d’aquestes polítiques. 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ajudes als ajuntaments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52,2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ascendeixen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101%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dotació per a la Dependència</a:t>
            </a:r>
            <a:r>
              <a:rPr lang="es-ES">
                <a:solidFill>
                  <a:srgbClr val="000000"/>
                </a:solidFill>
                <a:latin typeface="Calibri"/>
              </a:rPr>
              <a:t>, oberta a l’obtenció dels fons de l’Estat que haurien d’estar garantits, ascendeix fins 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247,2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(el 24% de tota la conselleria)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15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0D8526B-C484-47AC-A1CE-FA0D40CC5F7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17" name="CustomShape 2"/>
          <p:cNvSpPr/>
          <p:nvPr/>
        </p:nvSpPr>
        <p:spPr>
          <a:xfrm>
            <a:off x="826920" y="2090880"/>
            <a:ext cx="7705080" cy="1193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VICEPRESIDÈNCIA I CONSELLERIA D’IGUALTAT I POLÍTIQUES INCLUSIVES </a:t>
            </a:r>
            <a:endParaRPr/>
          </a:p>
        </p:txBody>
      </p:sp>
      <p:sp>
        <p:nvSpPr>
          <p:cNvPr id="318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19" name="CustomShape 4"/>
          <p:cNvSpPr/>
          <p:nvPr/>
        </p:nvSpPr>
        <p:spPr>
          <a:xfrm>
            <a:off x="683640" y="3501000"/>
            <a:ext cx="7776360" cy="365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Es reforça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l’atenció a menors en situació de risc amb un augment del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46,3%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3,68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i per als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Centres de Dia de Menors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una pujada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25%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4,5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Més recursos per als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Centres de Persones Majors</a:t>
            </a:r>
            <a:r>
              <a:rPr b="1" lang="es-ES">
                <a:solidFill>
                  <a:srgbClr val="000000"/>
                </a:solidFill>
                <a:latin typeface="Calibri"/>
              </a:rPr>
              <a:t>: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278,7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(un augment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4,1%</a:t>
            </a:r>
            <a:r>
              <a:rPr lang="es-ES">
                <a:solidFill>
                  <a:srgbClr val="000000"/>
                </a:solidFill>
                <a:latin typeface="Calibri"/>
              </a:rPr>
              <a:t>), representant el 26% de tota la dotació de la conselleria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Increment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6,5%</a:t>
            </a:r>
            <a:r>
              <a:rPr lang="es-ES">
                <a:solidFill>
                  <a:srgbClr val="000000"/>
                </a:solidFill>
                <a:latin typeface="Calibri"/>
              </a:rPr>
              <a:t> en l’atenció a 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víctimes de violència d’odi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180.000 euros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32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CE7D9CF-C31C-40F7-BAF1-CC37F4D9B33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22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HISENDA I MODEL ECONÒMIC</a:t>
            </a:r>
            <a:endParaRPr/>
          </a:p>
        </p:txBody>
      </p:sp>
      <p:sp>
        <p:nvSpPr>
          <p:cNvPr id="323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24" name="CustomShape 4"/>
          <p:cNvSpPr/>
          <p:nvPr/>
        </p:nvSpPr>
        <p:spPr>
          <a:xfrm>
            <a:off x="539640" y="331524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16,14 % </a:t>
            </a:r>
            <a:endParaRPr/>
          </a:p>
        </p:txBody>
      </p:sp>
      <p:sp>
        <p:nvSpPr>
          <p:cNvPr id="325" name="CustomShape 5"/>
          <p:cNvSpPr/>
          <p:nvPr/>
        </p:nvSpPr>
        <p:spPr>
          <a:xfrm>
            <a:off x="5868000" y="330840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286 M €</a:t>
            </a:r>
            <a:endParaRPr/>
          </a:p>
        </p:txBody>
      </p:sp>
      <p:sp>
        <p:nvSpPr>
          <p:cNvPr id="326" name="CustomShape 6"/>
          <p:cNvSpPr/>
          <p:nvPr/>
        </p:nvSpPr>
        <p:spPr>
          <a:xfrm rot="10800000">
            <a:off x="2052000" y="2997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27" name="CustomShape 7"/>
          <p:cNvSpPr/>
          <p:nvPr/>
        </p:nvSpPr>
        <p:spPr>
          <a:xfrm>
            <a:off x="755640" y="4289040"/>
            <a:ext cx="820872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L’augment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39,7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milions</a:t>
            </a:r>
            <a:r>
              <a:rPr lang="es-ES">
                <a:solidFill>
                  <a:srgbClr val="000000"/>
                </a:solidFill>
                <a:latin typeface="Calibri"/>
              </a:rPr>
              <a:t> en el pressupost de la conselleria respon a la política transversal de modernització de la Generalitat amb la implantació de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l’Administració electrònica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32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i a l’IVF i 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nou Banc de la Generalitat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5,2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Sistemes d’Informació</a:t>
            </a:r>
            <a:r>
              <a:rPr lang="es-ES">
                <a:solidFill>
                  <a:srgbClr val="000000"/>
                </a:solidFill>
                <a:latin typeface="Calibri"/>
              </a:rPr>
              <a:t> creix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30,4%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120,4 milions en total</a:t>
            </a:r>
            <a:r>
              <a:rPr lang="es-ES">
                <a:solidFill>
                  <a:srgbClr val="000000"/>
                </a:solidFill>
                <a:latin typeface="Calibri"/>
              </a:rPr>
              <a:t>). Aquesta partida suposa el 42% dels recursos de tota la conselleria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Telecomunicacions i societat digital</a:t>
            </a:r>
            <a:r>
              <a:rPr lang="es-ES">
                <a:solidFill>
                  <a:srgbClr val="000000"/>
                </a:solidFill>
                <a:latin typeface="Calibri"/>
              </a:rPr>
              <a:t> s’incrementa 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16,2%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19,7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328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DD84CB7-6C42-49B0-B8C1-7DAB554AA530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30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HISENDA I MODEL ECONÒMIC</a:t>
            </a:r>
            <a:endParaRPr/>
          </a:p>
        </p:txBody>
      </p:sp>
      <p:sp>
        <p:nvSpPr>
          <p:cNvPr id="331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32" name="CustomShape 4"/>
          <p:cNvSpPr/>
          <p:nvPr/>
        </p:nvSpPr>
        <p:spPr>
          <a:xfrm>
            <a:off x="755640" y="2964960"/>
            <a:ext cx="7776360" cy="2559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71%</a:t>
            </a:r>
            <a:r>
              <a:rPr lang="es-ES">
                <a:solidFill>
                  <a:srgbClr val="000000"/>
                </a:solidFill>
                <a:latin typeface="Calibri"/>
              </a:rPr>
              <a:t> més per al programa que recull 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transferències a l’Institut Valencià de Finances</a:t>
            </a:r>
            <a:r>
              <a:rPr lang="es-ES">
                <a:solidFill>
                  <a:srgbClr val="000000"/>
                </a:solidFill>
                <a:latin typeface="Calibri"/>
              </a:rPr>
              <a:t>, que alberga </a:t>
            </a:r>
            <a:r>
              <a:rPr i="1" lang="es-ES">
                <a:solidFill>
                  <a:srgbClr val="000000"/>
                </a:solidFill>
                <a:latin typeface="Calibri"/>
              </a:rPr>
              <a:t>el Banc de la Generalitat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12,4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 pressupost de l’IVF inclou un augment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100% </a:t>
            </a:r>
            <a:r>
              <a:rPr lang="es-ES">
                <a:solidFill>
                  <a:srgbClr val="000000"/>
                </a:solidFill>
                <a:latin typeface="Calibri"/>
              </a:rPr>
              <a:t>en la subvenció 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l’emprenedoria i suport al cooperativisme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 milió</a:t>
            </a:r>
            <a:r>
              <a:rPr lang="es-ES">
                <a:solidFill>
                  <a:srgbClr val="000000"/>
                </a:solidFill>
                <a:latin typeface="Calibri"/>
              </a:rPr>
              <a:t>) i partides com el finançament de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línies sectorials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), la línia de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microcrèdits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o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instruments financers sufragats </a:t>
            </a:r>
            <a:r>
              <a:rPr lang="es-ES">
                <a:solidFill>
                  <a:srgbClr val="000000"/>
                </a:solidFill>
                <a:latin typeface="Calibri"/>
              </a:rPr>
              <a:t>amb el Pla Operatiu dels Fons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Feder</a:t>
            </a:r>
            <a:r>
              <a:rPr lang="es-ES">
                <a:solidFill>
                  <a:srgbClr val="000000"/>
                </a:solidFill>
                <a:latin typeface="Calibri"/>
              </a:rPr>
              <a:t> 2014-2020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3,5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L’Institut Valencià d’Administració Tributària</a:t>
            </a:r>
            <a:r>
              <a:rPr lang="es-ES">
                <a:solidFill>
                  <a:srgbClr val="000000"/>
                </a:solidFill>
                <a:latin typeface="Calibri"/>
              </a:rPr>
              <a:t> comptarà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45 milions</a:t>
            </a:r>
            <a:endParaRPr/>
          </a:p>
        </p:txBody>
      </p:sp>
      <p:sp>
        <p:nvSpPr>
          <p:cNvPr id="33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79EC2E-C5C4-4A43-A5D5-22FB3EB053A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35" name="CustomShape 2"/>
          <p:cNvSpPr/>
          <p:nvPr/>
        </p:nvSpPr>
        <p:spPr>
          <a:xfrm>
            <a:off x="826920" y="2090880"/>
            <a:ext cx="8065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JUSTÍCIA, ADMINISTRACIÓ PÚBLICA, REFORMES DEMOCRÀTIQUES I LLIBERTATS PÚBLIQUES </a:t>
            </a:r>
            <a:endParaRPr/>
          </a:p>
        </p:txBody>
      </p:sp>
      <p:sp>
        <p:nvSpPr>
          <p:cNvPr id="336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37" name="CustomShape 4"/>
          <p:cNvSpPr/>
          <p:nvPr/>
        </p:nvSpPr>
        <p:spPr>
          <a:xfrm>
            <a:off x="539640" y="353124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6,0% </a:t>
            </a:r>
            <a:endParaRPr/>
          </a:p>
        </p:txBody>
      </p:sp>
      <p:sp>
        <p:nvSpPr>
          <p:cNvPr id="338" name="CustomShape 5"/>
          <p:cNvSpPr/>
          <p:nvPr/>
        </p:nvSpPr>
        <p:spPr>
          <a:xfrm>
            <a:off x="5868000" y="353196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291 M €</a:t>
            </a:r>
            <a:endParaRPr/>
          </a:p>
        </p:txBody>
      </p:sp>
      <p:sp>
        <p:nvSpPr>
          <p:cNvPr id="339" name="CustomShape 6"/>
          <p:cNvSpPr/>
          <p:nvPr/>
        </p:nvSpPr>
        <p:spPr>
          <a:xfrm rot="10800000">
            <a:off x="2052000" y="3213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40" name="CustomShape 7"/>
          <p:cNvSpPr/>
          <p:nvPr/>
        </p:nvSpPr>
        <p:spPr>
          <a:xfrm>
            <a:off x="971640" y="4437000"/>
            <a:ext cx="763236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recursos per a l’Administració de Justícia</a:t>
            </a:r>
            <a:r>
              <a:rPr lang="es-ES">
                <a:solidFill>
                  <a:srgbClr val="000000"/>
                </a:solidFill>
                <a:latin typeface="Calibri"/>
              </a:rPr>
              <a:t> abasten els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275,5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 creixement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6,5%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i="1" lang="es-ES">
                <a:solidFill>
                  <a:srgbClr val="000000"/>
                </a:solidFill>
                <a:latin typeface="Calibri"/>
              </a:rPr>
              <a:t>Modernització de la Justícia</a:t>
            </a:r>
            <a:r>
              <a:rPr lang="es-ES">
                <a:solidFill>
                  <a:srgbClr val="000000"/>
                </a:solidFill>
                <a:latin typeface="Calibri"/>
              </a:rPr>
              <a:t>: Implantació de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Nova Oficina Judicial</a:t>
            </a:r>
            <a:r>
              <a:rPr lang="es-ES">
                <a:solidFill>
                  <a:srgbClr val="000000"/>
                </a:solidFill>
                <a:latin typeface="Calibri"/>
              </a:rPr>
              <a:t>, així com desenvolupament de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la Nova Oficina Fiscal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Millora i dignificació de les seus judicials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una dotació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18,9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la qual cosa representa un increment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15,88%</a:t>
            </a:r>
            <a:r>
              <a:rPr lang="es-ES">
                <a:solidFill>
                  <a:srgbClr val="000000"/>
                </a:solidFill>
                <a:latin typeface="Calibri"/>
              </a:rPr>
              <a:t> respecte a 2016</a:t>
            </a:r>
            <a:endParaRPr/>
          </a:p>
        </p:txBody>
      </p:sp>
      <p:sp>
        <p:nvSpPr>
          <p:cNvPr id="341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D7D30C6-727D-42DC-8F0A-10BC801A9D66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43" name="CustomShape 2"/>
          <p:cNvSpPr/>
          <p:nvPr/>
        </p:nvSpPr>
        <p:spPr>
          <a:xfrm>
            <a:off x="826920" y="2090880"/>
            <a:ext cx="8065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JUSTÍCIA, ADMINISTRACIÓ PÚBLICA, REFORMES DEMOCRÀTIQUES I LLIBERTATS PÚBLIQUES</a:t>
            </a:r>
            <a:endParaRPr/>
          </a:p>
        </p:txBody>
      </p:sp>
      <p:sp>
        <p:nvSpPr>
          <p:cNvPr id="34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45" name="CustomShape 4"/>
          <p:cNvSpPr/>
          <p:nvPr/>
        </p:nvSpPr>
        <p:spPr>
          <a:xfrm>
            <a:off x="899640" y="3471120"/>
            <a:ext cx="7776360" cy="2238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es-ES" u="sng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 u="sng">
                <a:solidFill>
                  <a:srgbClr val="000000"/>
                </a:solidFill>
                <a:latin typeface="Calibri"/>
              </a:rPr>
              <a:t>Torn d’ofici</a:t>
            </a:r>
            <a:r>
              <a:rPr lang="es-ES">
                <a:solidFill>
                  <a:srgbClr val="000000"/>
                </a:solidFill>
                <a:latin typeface="Calibri"/>
              </a:rPr>
              <a:t>: La dotació als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Col.legis d’Advocats </a:t>
            </a:r>
            <a:r>
              <a:rPr lang="es-ES">
                <a:solidFill>
                  <a:srgbClr val="000000"/>
                </a:solidFill>
                <a:latin typeface="Calibri"/>
              </a:rPr>
              <a:t> suma els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27,5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3,4% </a:t>
            </a:r>
            <a:r>
              <a:rPr lang="es-ES">
                <a:solidFill>
                  <a:srgbClr val="000000"/>
                </a:solidFill>
                <a:latin typeface="Calibri"/>
              </a:rPr>
              <a:t>més, y la dels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Col.legis de Procuradors</a:t>
            </a:r>
            <a:r>
              <a:rPr lang="es-ES">
                <a:solidFill>
                  <a:srgbClr val="000000"/>
                </a:solidFill>
                <a:latin typeface="Calibri"/>
              </a:rPr>
              <a:t>,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lang="es-ES">
                <a:solidFill>
                  <a:srgbClr val="c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4,3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un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10% més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Desplegament de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Xarxa d’Oficines d’Atenció a les Víctimes del Delit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OAVD</a:t>
            </a:r>
            <a:r>
              <a:rPr lang="es-ES">
                <a:solidFill>
                  <a:srgbClr val="000000"/>
                </a:solidFill>
                <a:latin typeface="Calibri"/>
              </a:rPr>
              <a:t>), el nou model d’atenció integral a les víctimes, amb una dotació d’</a:t>
            </a:r>
            <a:r>
              <a:rPr b="1" lang="es-ES">
                <a:solidFill>
                  <a:srgbClr val="c00000"/>
                </a:solidFill>
                <a:latin typeface="Calibri"/>
              </a:rPr>
              <a:t>1,1 milions</a:t>
            </a:r>
            <a:endParaRPr/>
          </a:p>
          <a:p>
            <a:pPr>
              <a:lnSpc>
                <a:spcPct val="100000"/>
              </a:lnSpc>
            </a:pPr>
            <a:r>
              <a:rPr b="1" lang="es-ES" sz="1500">
                <a:solidFill>
                  <a:srgbClr val="c00000"/>
                </a:solidFill>
                <a:latin typeface="Calibri"/>
              </a:rPr>
              <a:t>            </a:t>
            </a:r>
            <a:r>
              <a:rPr b="1" lang="es-ES" sz="1500">
                <a:solidFill>
                  <a:srgbClr val="c00000"/>
                </a:solidFill>
                <a:latin typeface="Calibri"/>
              </a:rPr>
              <a:t>-</a:t>
            </a:r>
            <a:r>
              <a:rPr lang="es-ES" sz="1500">
                <a:solidFill>
                  <a:srgbClr val="000000"/>
                </a:solidFill>
                <a:latin typeface="Calibri"/>
              </a:rPr>
              <a:t>Hi haurà 21 oficines, 3 d’aquestes d’àmbit provincial i altres 18 d’abast comarcal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46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B19474B-AC2F-4832-B20D-DC313432BA4A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48" name="CustomShape 2"/>
          <p:cNvSpPr/>
          <p:nvPr/>
        </p:nvSpPr>
        <p:spPr>
          <a:xfrm>
            <a:off x="826920" y="2090880"/>
            <a:ext cx="7849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EDUCACIÓ, INVESTIGACIÓ, CULTURA I ESPORT</a:t>
            </a:r>
            <a:endParaRPr/>
          </a:p>
        </p:txBody>
      </p:sp>
      <p:sp>
        <p:nvSpPr>
          <p:cNvPr id="349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50" name="CustomShape 4"/>
          <p:cNvSpPr/>
          <p:nvPr/>
        </p:nvSpPr>
        <p:spPr>
          <a:xfrm>
            <a:off x="539640" y="31716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5,40% </a:t>
            </a:r>
            <a:endParaRPr/>
          </a:p>
        </p:txBody>
      </p:sp>
      <p:sp>
        <p:nvSpPr>
          <p:cNvPr id="351" name="CustomShape 5"/>
          <p:cNvSpPr/>
          <p:nvPr/>
        </p:nvSpPr>
        <p:spPr>
          <a:xfrm>
            <a:off x="5868000" y="3171960"/>
            <a:ext cx="266400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       </a:t>
            </a:r>
            <a:r>
              <a:rPr b="1" lang="es-ES" sz="2800">
                <a:solidFill>
                  <a:srgbClr val="000000"/>
                </a:solidFill>
                <a:latin typeface="Calibri"/>
              </a:rPr>
              <a:t>4.527,4 M €</a:t>
            </a:r>
            <a:endParaRPr/>
          </a:p>
        </p:txBody>
      </p:sp>
      <p:sp>
        <p:nvSpPr>
          <p:cNvPr id="352" name="CustomShape 6"/>
          <p:cNvSpPr/>
          <p:nvPr/>
        </p:nvSpPr>
        <p:spPr>
          <a:xfrm rot="10800000">
            <a:off x="2052000" y="28533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53" name="CustomShape 7"/>
          <p:cNvSpPr/>
          <p:nvPr/>
        </p:nvSpPr>
        <p:spPr>
          <a:xfrm>
            <a:off x="755640" y="4665960"/>
            <a:ext cx="78483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i="1" lang="es-ES">
                <a:solidFill>
                  <a:srgbClr val="000000"/>
                </a:solidFill>
                <a:latin typeface="Calibri"/>
              </a:rPr>
              <a:t>Consolidació de l’increment del personal docent</a:t>
            </a:r>
            <a:r>
              <a:rPr lang="es-ES">
                <a:solidFill>
                  <a:srgbClr val="000000"/>
                </a:solidFill>
                <a:latin typeface="Calibri"/>
              </a:rPr>
              <a:t>:</a:t>
            </a:r>
            <a:endParaRPr/>
          </a:p>
        </p:txBody>
      </p:sp>
      <p:sp>
        <p:nvSpPr>
          <p:cNvPr id="354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BC5E157-56ED-46BA-A090-DA8316DDB5E9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55" name="CustomShape 9"/>
          <p:cNvSpPr/>
          <p:nvPr/>
        </p:nvSpPr>
        <p:spPr>
          <a:xfrm>
            <a:off x="1403640" y="5109120"/>
            <a:ext cx="6552360" cy="867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s-ES" sz="1700">
                <a:solidFill>
                  <a:srgbClr val="c00000"/>
                </a:solidFill>
                <a:latin typeface="Calibri"/>
              </a:rPr>
              <a:t>2.800 docents més</a:t>
            </a:r>
            <a:r>
              <a:rPr lang="es-ES" sz="1700">
                <a:solidFill>
                  <a:srgbClr val="c00000"/>
                </a:solidFill>
                <a:latin typeface="Calibri"/>
              </a:rPr>
              <a:t>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que el curs passat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170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700" u="sng">
                <a:solidFill>
                  <a:srgbClr val="000000"/>
                </a:solidFill>
                <a:latin typeface="Calibri"/>
              </a:rPr>
              <a:t>Recuperem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en un curs el 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57%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 del </a:t>
            </a:r>
            <a:r>
              <a:rPr lang="es-ES" sz="1700" u="sng">
                <a:solidFill>
                  <a:srgbClr val="000000"/>
                </a:solidFill>
                <a:latin typeface="Calibri"/>
              </a:rPr>
              <a:t>professorat suprimit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 per l’antic govern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57" name="CustomShape 2"/>
          <p:cNvSpPr/>
          <p:nvPr/>
        </p:nvSpPr>
        <p:spPr>
          <a:xfrm>
            <a:off x="826920" y="2090880"/>
            <a:ext cx="8065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EDUCACIÓ, INVESTIGACIÓ, CULTURA I ESPORT</a:t>
            </a:r>
            <a:endParaRPr/>
          </a:p>
        </p:txBody>
      </p:sp>
      <p:sp>
        <p:nvSpPr>
          <p:cNvPr id="358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5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15FF464-9CB0-4C23-A18C-A140E4A42CB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60" name="CustomShape 5"/>
          <p:cNvSpPr/>
          <p:nvPr/>
        </p:nvSpPr>
        <p:spPr>
          <a:xfrm>
            <a:off x="1259640" y="3573000"/>
            <a:ext cx="7776360" cy="24231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170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Increment en un </a:t>
            </a:r>
            <a:r>
              <a:rPr lang="es-ES" sz="1700">
                <a:solidFill>
                  <a:srgbClr val="c00000"/>
                </a:solidFill>
                <a:latin typeface="Wingdings 3"/>
              </a:rPr>
              <a:t></a:t>
            </a:r>
            <a:r>
              <a:rPr lang="es-ES" sz="1700">
                <a:solidFill>
                  <a:srgbClr val="c00000"/>
                </a:solidFill>
                <a:latin typeface="Calibri"/>
              </a:rPr>
              <a:t>7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7%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de l’inversió per a la construcció de centres educatius d’Infantil i Primària, així com d’equipament (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93,8 milions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1700">
                <a:solidFill>
                  <a:srgbClr val="000000"/>
                </a:solidFill>
                <a:latin typeface="Calibri"/>
              </a:rPr>
              <a:t>Increment en un </a:t>
            </a:r>
            <a:r>
              <a:rPr lang="es-ES" sz="1700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72%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 de la inversió per a la construcció de centres educatius de Secundària, així com de reformes i d’equipament (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39 milions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s-ES" sz="1700">
                <a:solidFill>
                  <a:srgbClr val="000000"/>
                </a:solidFill>
                <a:latin typeface="Calibri"/>
              </a:rPr>
              <a:t>Garantim la progressiva recuperació d’aules dignes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amb 26 centres educatius en procés de construcció durant l’actual curs escolar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61" name="CustomShape 6"/>
          <p:cNvSpPr/>
          <p:nvPr/>
        </p:nvSpPr>
        <p:spPr>
          <a:xfrm>
            <a:off x="899640" y="3069000"/>
            <a:ext cx="784836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Mapa de les infraestructures escolars</a:t>
            </a:r>
            <a:r>
              <a:rPr i="1" lang="es-ES">
                <a:solidFill>
                  <a:srgbClr val="000000"/>
                </a:solidFill>
                <a:latin typeface="Calibri"/>
              </a:rPr>
              <a:t>: 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63" name="CustomShape 2"/>
          <p:cNvSpPr/>
          <p:nvPr/>
        </p:nvSpPr>
        <p:spPr>
          <a:xfrm>
            <a:off x="826920" y="2090880"/>
            <a:ext cx="8065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EDUCACIÓ, INVESTIGACIÓ, CULTURA I ESPORT</a:t>
            </a:r>
            <a:endParaRPr/>
          </a:p>
        </p:txBody>
      </p:sp>
      <p:sp>
        <p:nvSpPr>
          <p:cNvPr id="36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65" name="CustomShape 4"/>
          <p:cNvSpPr/>
          <p:nvPr/>
        </p:nvSpPr>
        <p:spPr>
          <a:xfrm>
            <a:off x="683640" y="2783160"/>
            <a:ext cx="81367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Nou model de Formació del Professorat: </a:t>
            </a:r>
            <a:endParaRPr/>
          </a:p>
        </p:txBody>
      </p:sp>
      <p:sp>
        <p:nvSpPr>
          <p:cNvPr id="366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C3824B6-98A7-4ED8-B143-E2BE64ACB4A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67" name="CustomShape 6"/>
          <p:cNvSpPr/>
          <p:nvPr/>
        </p:nvSpPr>
        <p:spPr>
          <a:xfrm>
            <a:off x="1259640" y="3186360"/>
            <a:ext cx="748836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Es dobla el pressupost per a la implantació del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nou sistema formatiu </a:t>
            </a:r>
            <a:r>
              <a:rPr lang="es-ES">
                <a:solidFill>
                  <a:srgbClr val="000000"/>
                </a:solidFill>
                <a:latin typeface="Calibri"/>
              </a:rPr>
              <a:t>fins 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19,5 milions</a:t>
            </a:r>
            <a:endParaRPr/>
          </a:p>
        </p:txBody>
      </p:sp>
      <p:sp>
        <p:nvSpPr>
          <p:cNvPr id="368" name="CustomShape 7"/>
          <p:cNvSpPr/>
          <p:nvPr/>
        </p:nvSpPr>
        <p:spPr>
          <a:xfrm>
            <a:off x="683640" y="3897000"/>
            <a:ext cx="81367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Cap persona sense estudis universitaris per raons econòmiques: </a:t>
            </a:r>
            <a:endParaRPr/>
          </a:p>
        </p:txBody>
      </p:sp>
      <p:sp>
        <p:nvSpPr>
          <p:cNvPr id="369" name="CustomShape 8"/>
          <p:cNvSpPr/>
          <p:nvPr/>
        </p:nvSpPr>
        <p:spPr>
          <a:xfrm>
            <a:off x="1259640" y="4340160"/>
            <a:ext cx="7488360" cy="2163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s-ES" sz="170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Augment de les beques universitàries en un </a:t>
            </a:r>
            <a:r>
              <a:rPr lang="es-ES" sz="1700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5,7%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amb una dotació de 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22,1 milions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 per a fomentar la igualtat d’oportunitats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s-ES" sz="1700">
                <a:solidFill>
                  <a:srgbClr val="c00000"/>
                </a:solidFill>
                <a:latin typeface="Calibri"/>
              </a:rPr>
              <a:t>Un </a:t>
            </a:r>
            <a:r>
              <a:rPr lang="es-ES" sz="1700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13,9%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més de fons (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33,8 milions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)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per a investigació, desenvolupament tecnològic i innovació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s-ES" sz="1700">
                <a:solidFill>
                  <a:srgbClr val="c00000"/>
                </a:solidFill>
                <a:latin typeface="Calibri"/>
              </a:rPr>
              <a:t>671,5 milions </a:t>
            </a:r>
            <a:r>
              <a:rPr lang="es-ES" sz="1700">
                <a:solidFill>
                  <a:srgbClr val="000000"/>
                </a:solidFill>
                <a:latin typeface="Calibri"/>
              </a:rPr>
              <a:t>per a subvencionar les universitats públiques valencianes i amortització del Pla d’Inversions amb una pujada del </a:t>
            </a:r>
            <a:r>
              <a:rPr lang="es-ES" sz="1700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 sz="1700">
                <a:solidFill>
                  <a:srgbClr val="c00000"/>
                </a:solidFill>
                <a:latin typeface="Calibri"/>
              </a:rPr>
              <a:t>869,4% (99,2 milions)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332720" y="3039480"/>
            <a:ext cx="2638800" cy="2075040"/>
          </a:xfrm>
          <a:prstGeom prst="roundRect">
            <a:avLst>
              <a:gd fmla="val 10000" name="adj"/>
            </a:avLst>
          </a:prstGeom>
          <a:solidFill>
            <a:srgbClr val="a6a6a6"/>
          </a:solidFill>
          <a:ln w="25560">
            <a:solidFill>
              <a:srgbClr val="ffffff"/>
            </a:solidFill>
            <a:round/>
          </a:ln>
        </p:spPr>
        <p:txBody>
          <a:bodyPr anchor="ctr" bIns="95400" lIns="95400" rIns="95400" tIns="95400"/>
          <a:p>
            <a:pPr algn="ctr">
              <a:lnSpc>
                <a:spcPct val="90000"/>
              </a:lnSpc>
            </a:pPr>
            <a:r>
              <a:rPr b="1" lang="es-ES" sz="2500">
                <a:solidFill>
                  <a:srgbClr val="77933c"/>
                </a:solidFill>
                <a:latin typeface="Calibri"/>
              </a:rPr>
              <a:t>[2016]</a:t>
            </a:r>
            <a:endParaRPr/>
          </a:p>
          <a:p>
            <a:pPr algn="ctr">
              <a:lnSpc>
                <a:spcPct val="90000"/>
              </a:lnSpc>
            </a:pPr>
            <a:r>
              <a:rPr b="1" lang="es-ES">
                <a:solidFill>
                  <a:srgbClr val="c00000"/>
                </a:solidFill>
                <a:latin typeface="Calibri"/>
              </a:rPr>
              <a:t>Encetàrem el camí de la reparació</a:t>
            </a:r>
            <a:r>
              <a:rPr lang="es-ES">
                <a:solidFill>
                  <a:srgbClr val="ffffff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dels drets </a:t>
            </a:r>
            <a:r>
              <a:rPr lang="es-ES">
                <a:solidFill>
                  <a:srgbClr val="ffffff"/>
                </a:solidFill>
                <a:latin typeface="Calibri"/>
              </a:rPr>
              <a:t>en consonància amb l’Acord  del Botànic 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4236120" y="3749760"/>
            <a:ext cx="559080" cy="654120"/>
          </a:xfrm>
          <a:prstGeom prst="rightArrow">
            <a:avLst>
              <a:gd fmla="val 60000" name="adj1"/>
              <a:gd fmla="val 50000" name="adj2"/>
            </a:avLst>
          </a:prstGeom>
          <a:solidFill>
            <a:srgbClr val="c00000"/>
          </a:solidFill>
          <a:ln>
            <a:noFill/>
          </a:ln>
        </p:spPr>
      </p:sp>
      <p:sp>
        <p:nvSpPr>
          <p:cNvPr id="101" name="CustomShape 3"/>
          <p:cNvSpPr/>
          <p:nvPr/>
        </p:nvSpPr>
        <p:spPr>
          <a:xfrm>
            <a:off x="5027760" y="3039480"/>
            <a:ext cx="2638800" cy="2075040"/>
          </a:xfrm>
          <a:prstGeom prst="roundRect">
            <a:avLst>
              <a:gd fmla="val 10000" name="adj"/>
            </a:avLst>
          </a:prstGeom>
          <a:solidFill>
            <a:srgbClr val="a6a6a6"/>
          </a:solidFill>
          <a:ln w="25560">
            <a:solidFill>
              <a:srgbClr val="ffffff"/>
            </a:solidFill>
            <a:round/>
          </a:ln>
        </p:spPr>
        <p:txBody>
          <a:bodyPr anchor="ctr" bIns="95400" lIns="95400" rIns="95400" tIns="95400"/>
          <a:p>
            <a:pPr algn="ctr">
              <a:lnSpc>
                <a:spcPct val="90000"/>
              </a:lnSpc>
            </a:pPr>
            <a:r>
              <a:rPr b="1" lang="es-ES" sz="2500">
                <a:solidFill>
                  <a:srgbClr val="77933c"/>
                </a:solidFill>
                <a:latin typeface="Calibri"/>
              </a:rPr>
              <a:t>[2017]</a:t>
            </a:r>
            <a:endParaRPr/>
          </a:p>
          <a:p>
            <a:pPr algn="ctr">
              <a:lnSpc>
                <a:spcPct val="90000"/>
              </a:lnSpc>
            </a:pPr>
            <a:r>
              <a:rPr lang="es-ES">
                <a:solidFill>
                  <a:srgbClr val="ffffff"/>
                </a:solidFill>
                <a:latin typeface="Calibri"/>
              </a:rPr>
              <a:t>Els pressupostos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consoliden els drets </a:t>
            </a:r>
            <a:r>
              <a:rPr lang="es-ES">
                <a:solidFill>
                  <a:srgbClr val="ffffff"/>
                </a:solidFill>
                <a:latin typeface="Calibri"/>
              </a:rPr>
              <a:t>i aposten per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reconstrucció de l’economia valenciana</a:t>
            </a:r>
            <a:endParaRPr/>
          </a:p>
        </p:txBody>
      </p:sp>
      <p:sp>
        <p:nvSpPr>
          <p:cNvPr id="102" name="CustomShape 4"/>
          <p:cNvSpPr/>
          <p:nvPr/>
        </p:nvSpPr>
        <p:spPr>
          <a:xfrm>
            <a:off x="323640" y="1412640"/>
            <a:ext cx="5400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s-ES" sz="2700">
                <a:solidFill>
                  <a:srgbClr val="77933c"/>
                </a:solidFill>
                <a:latin typeface="Calibri"/>
              </a:rPr>
              <a:t>Objectius i reptes principals</a:t>
            </a:r>
            <a:endParaRPr/>
          </a:p>
        </p:txBody>
      </p:sp>
      <p:sp>
        <p:nvSpPr>
          <p:cNvPr id="10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142742-63A0-4292-9BF4-719202AA703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71" name="CustomShape 2"/>
          <p:cNvSpPr/>
          <p:nvPr/>
        </p:nvSpPr>
        <p:spPr>
          <a:xfrm>
            <a:off x="826920" y="2090880"/>
            <a:ext cx="8065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EDUCACIÓ, INVESTIGACIÓ, CULTURA I ESPORT</a:t>
            </a:r>
            <a:endParaRPr/>
          </a:p>
        </p:txBody>
      </p:sp>
      <p:sp>
        <p:nvSpPr>
          <p:cNvPr id="372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73" name="CustomShape 4"/>
          <p:cNvSpPr/>
          <p:nvPr/>
        </p:nvSpPr>
        <p:spPr>
          <a:xfrm>
            <a:off x="683640" y="3425040"/>
            <a:ext cx="799236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Augment en la inversió per a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protecció del patrimoni cultural valencià </a:t>
            </a:r>
            <a:r>
              <a:rPr lang="es-ES">
                <a:solidFill>
                  <a:srgbClr val="000000"/>
                </a:solidFill>
                <a:latin typeface="Calibri"/>
              </a:rPr>
              <a:t>en un 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298%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4,56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Augment en la inversió per a la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 producció cultural </a:t>
            </a:r>
            <a:r>
              <a:rPr lang="es-ES">
                <a:solidFill>
                  <a:srgbClr val="000000"/>
                </a:solidFill>
                <a:latin typeface="Calibri"/>
              </a:rPr>
              <a:t>en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2,3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per a </a:t>
            </a:r>
            <a:r>
              <a:rPr i="1" lang="es-ES">
                <a:solidFill>
                  <a:srgbClr val="000000"/>
                </a:solidFill>
                <a:latin typeface="Calibri"/>
              </a:rPr>
              <a:t>dinamitzar el sector cultural valencià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Increment 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33%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22,2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 dels recursos per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al foment de l’activitat esportiva</a:t>
            </a:r>
            <a:endParaRPr/>
          </a:p>
        </p:txBody>
      </p:sp>
      <p:sp>
        <p:nvSpPr>
          <p:cNvPr id="374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EDDACF0-73C0-4B14-B13C-5B1A125D3F6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76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SANITAT I SALUT PÚBLICA</a:t>
            </a:r>
            <a:endParaRPr/>
          </a:p>
        </p:txBody>
      </p:sp>
      <p:sp>
        <p:nvSpPr>
          <p:cNvPr id="377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78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2,96 % </a:t>
            </a:r>
            <a:endParaRPr/>
          </a:p>
        </p:txBody>
      </p:sp>
      <p:sp>
        <p:nvSpPr>
          <p:cNvPr id="379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6.084 M €</a:t>
            </a:r>
            <a:endParaRPr/>
          </a:p>
        </p:txBody>
      </p:sp>
      <p:sp>
        <p:nvSpPr>
          <p:cNvPr id="380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81" name="CustomShape 7"/>
          <p:cNvSpPr/>
          <p:nvPr/>
        </p:nvSpPr>
        <p:spPr>
          <a:xfrm>
            <a:off x="755640" y="4725000"/>
            <a:ext cx="838800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L’objetiu és a</a:t>
            </a:r>
            <a:r>
              <a:rPr i="1" lang="es-ES">
                <a:solidFill>
                  <a:srgbClr val="000000"/>
                </a:solidFill>
                <a:latin typeface="Calibri"/>
              </a:rPr>
              <a:t>propar els pressupostos a la quantitat real que necessita la sanitat valenciana</a:t>
            </a:r>
            <a:r>
              <a:rPr lang="es-ES">
                <a:solidFill>
                  <a:srgbClr val="000000"/>
                </a:solidFill>
                <a:latin typeface="Calibri"/>
              </a:rPr>
              <a:t>: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185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més per a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partida de farmàcia de recepta</a:t>
            </a:r>
            <a:r>
              <a:rPr lang="es-ES">
                <a:solidFill>
                  <a:srgbClr val="000000"/>
                </a:solidFill>
                <a:latin typeface="Calibri"/>
              </a:rPr>
              <a:t>, que creix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1.100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). L’anterior Consell infradotava aquesta partida, amb 850 milions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ajudes per a fer front al copagament farmacèutic i ortoprotèsic en pensionistes amb rendes baixes </a:t>
            </a:r>
            <a:r>
              <a:rPr lang="es-ES">
                <a:solidFill>
                  <a:srgbClr val="000000"/>
                </a:solidFill>
                <a:latin typeface="Calibri"/>
              </a:rPr>
              <a:t>es reforcen 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14,5%</a:t>
            </a:r>
            <a:r>
              <a:rPr lang="es-ES">
                <a:solidFill>
                  <a:srgbClr val="000000"/>
                </a:solidFill>
                <a:latin typeface="Calibri"/>
              </a:rPr>
              <a:t>, i passen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35</a:t>
            </a:r>
            <a:r>
              <a:rPr lang="es-ES">
                <a:solidFill>
                  <a:srgbClr val="000000"/>
                </a:solidFill>
                <a:latin typeface="Calibri"/>
              </a:rPr>
              <a:t> 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40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milions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82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400BF6E-7281-4F2F-A2E0-265D53A6FD2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84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SANITAT I SALUT PÚBLICA</a:t>
            </a:r>
            <a:endParaRPr/>
          </a:p>
        </p:txBody>
      </p:sp>
      <p:sp>
        <p:nvSpPr>
          <p:cNvPr id="385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86" name="CustomShape 4"/>
          <p:cNvSpPr/>
          <p:nvPr/>
        </p:nvSpPr>
        <p:spPr>
          <a:xfrm>
            <a:off x="755640" y="2781000"/>
            <a:ext cx="7992360" cy="36565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inversió en infraestructures creix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13%</a:t>
            </a:r>
            <a:r>
              <a:rPr lang="es-ES">
                <a:solidFill>
                  <a:srgbClr val="000000"/>
                </a:solidFill>
                <a:latin typeface="Calibri"/>
              </a:rPr>
              <a:t>, fins a arribar als </a:t>
            </a:r>
            <a:r>
              <a:rPr b="1" lang="es-ES">
                <a:solidFill>
                  <a:srgbClr val="c00000"/>
                </a:solidFill>
                <a:latin typeface="Calibri"/>
              </a:rPr>
              <a:t>75 milions. </a:t>
            </a:r>
            <a:r>
              <a:rPr lang="es-ES">
                <a:solidFill>
                  <a:srgbClr val="000000"/>
                </a:solidFill>
                <a:latin typeface="Calibri"/>
              </a:rPr>
              <a:t>És la dotació econòmica per a fer realitat 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Pla de Dignificació d’Infraestructures Sanitàries </a:t>
            </a:r>
            <a:r>
              <a:rPr lang="es-ES">
                <a:solidFill>
                  <a:srgbClr val="000000"/>
                </a:solidFill>
                <a:latin typeface="Calibri"/>
              </a:rPr>
              <a:t>que es presentarà en les pròximes setmanes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Prestacions externes</a:t>
            </a:r>
            <a:r>
              <a:rPr lang="es-ES">
                <a:solidFill>
                  <a:srgbClr val="000000"/>
                </a:solidFill>
                <a:latin typeface="Calibri"/>
              </a:rPr>
              <a:t> es congela i, amb una dotació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248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té un creixement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0%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ajudes per a la investigació i l’avaluació de l’atenció al pacient </a:t>
            </a:r>
            <a:r>
              <a:rPr lang="es-ES">
                <a:solidFill>
                  <a:srgbClr val="000000"/>
                </a:solidFill>
                <a:latin typeface="Calibri"/>
              </a:rPr>
              <a:t>augmenten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5% </a:t>
            </a:r>
            <a:r>
              <a:rPr lang="es-ES">
                <a:solidFill>
                  <a:srgbClr val="000000"/>
                </a:solidFill>
                <a:latin typeface="Calibri"/>
              </a:rPr>
              <a:t>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16,8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). Inclou partides per a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investigació en malalties rares </a:t>
            </a:r>
            <a:r>
              <a:rPr lang="es-ES">
                <a:solidFill>
                  <a:srgbClr val="000000"/>
                </a:solidFill>
                <a:latin typeface="Calibri"/>
              </a:rPr>
              <a:t>per import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3,4 milions.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b="1" lang="es-ES">
                <a:solidFill>
                  <a:srgbClr val="c00000"/>
                </a:solidFill>
                <a:latin typeface="Calibri"/>
              </a:rPr>
              <a:t>450.000</a:t>
            </a: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euros </a:t>
            </a:r>
            <a:r>
              <a:rPr lang="es-ES">
                <a:solidFill>
                  <a:srgbClr val="000000"/>
                </a:solidFill>
                <a:latin typeface="Calibri"/>
              </a:rPr>
              <a:t>per al tractament de lluita contra el mosquit Tigre en els municipis</a:t>
            </a:r>
            <a:endParaRPr/>
          </a:p>
        </p:txBody>
      </p:sp>
      <p:sp>
        <p:nvSpPr>
          <p:cNvPr id="387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EEF9086-00C0-4838-9569-75A4C65ACE2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89" name="CustomShape 2"/>
          <p:cNvSpPr/>
          <p:nvPr/>
        </p:nvSpPr>
        <p:spPr>
          <a:xfrm>
            <a:off x="826920" y="2090880"/>
            <a:ext cx="7993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ECONOMIA SOSTENIBLE, SECTORS PRODUCTIUS, COMERÇ I TREBALL </a:t>
            </a:r>
            <a:endParaRPr/>
          </a:p>
        </p:txBody>
      </p:sp>
      <p:sp>
        <p:nvSpPr>
          <p:cNvPr id="390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91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9,02 % </a:t>
            </a:r>
            <a:endParaRPr/>
          </a:p>
        </p:txBody>
      </p:sp>
      <p:sp>
        <p:nvSpPr>
          <p:cNvPr id="392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367 M €</a:t>
            </a:r>
            <a:endParaRPr/>
          </a:p>
        </p:txBody>
      </p:sp>
      <p:sp>
        <p:nvSpPr>
          <p:cNvPr id="393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394" name="CustomShape 7"/>
          <p:cNvSpPr/>
          <p:nvPr/>
        </p:nvSpPr>
        <p:spPr>
          <a:xfrm>
            <a:off x="755640" y="4771080"/>
            <a:ext cx="7848360" cy="1461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És una de les conselleries de major creixement, amb l’ambició d’establir </a:t>
            </a:r>
            <a:r>
              <a:rPr i="1" lang="es-ES">
                <a:solidFill>
                  <a:srgbClr val="000000"/>
                </a:solidFill>
                <a:latin typeface="Calibri"/>
              </a:rPr>
              <a:t>les bases per a la reconstrucció econòmica de la Comunitat Valenciana</a:t>
            </a:r>
            <a:r>
              <a:rPr lang="es-ES">
                <a:solidFill>
                  <a:srgbClr val="000000"/>
                </a:solidFill>
                <a:latin typeface="Calibri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Hi ha una </a:t>
            </a:r>
            <a:r>
              <a:rPr i="1" lang="es-ES">
                <a:solidFill>
                  <a:srgbClr val="000000"/>
                </a:solidFill>
                <a:latin typeface="Calibri"/>
              </a:rPr>
              <a:t>aposta decidida per la reindustrialització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 augment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42,3% </a:t>
            </a:r>
            <a:r>
              <a:rPr lang="es-ES">
                <a:solidFill>
                  <a:srgbClr val="000000"/>
                </a:solidFill>
                <a:latin typeface="Calibri"/>
              </a:rPr>
              <a:t>de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Política Industrial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113,2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395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442CF21-E65A-4A2E-AE6E-2CF5CCEB9162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397" name="CustomShape 2"/>
          <p:cNvSpPr/>
          <p:nvPr/>
        </p:nvSpPr>
        <p:spPr>
          <a:xfrm>
            <a:off x="826920" y="2090880"/>
            <a:ext cx="7993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ECONOMIA SOSTENIBLE, SECTORS PRODUCTIUS, COMERÇ I TREBALL</a:t>
            </a:r>
            <a:endParaRPr/>
          </a:p>
        </p:txBody>
      </p:sp>
      <p:sp>
        <p:nvSpPr>
          <p:cNvPr id="398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399" name="CustomShape 4"/>
          <p:cNvSpPr/>
          <p:nvPr/>
        </p:nvSpPr>
        <p:spPr>
          <a:xfrm>
            <a:off x="683640" y="3447000"/>
            <a:ext cx="8208720" cy="2559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política comercial </a:t>
            </a:r>
            <a:r>
              <a:rPr lang="es-ES">
                <a:solidFill>
                  <a:srgbClr val="000000"/>
                </a:solidFill>
                <a:latin typeface="Calibri"/>
              </a:rPr>
              <a:t>puja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6,2%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45,5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), mentre la promoció d’emprenedors i el cooperativisme s’incrementa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15,3%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6,4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Servei Valencià d’Ocupació i Formació </a:t>
            </a:r>
            <a:r>
              <a:rPr lang="es-ES">
                <a:solidFill>
                  <a:srgbClr val="000000"/>
                </a:solidFill>
                <a:latin typeface="Calibri"/>
              </a:rPr>
              <a:t>comptarà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132,7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i consolida l’augment d’enguany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6,5%</a:t>
            </a:r>
            <a:r>
              <a:rPr lang="es-ES">
                <a:solidFill>
                  <a:srgbClr val="000000"/>
                </a:solidFill>
                <a:latin typeface="Calibri"/>
              </a:rPr>
              <a:t> incloent la pujada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7,1%</a:t>
            </a:r>
            <a:r>
              <a:rPr lang="es-ES">
                <a:solidFill>
                  <a:srgbClr val="000000"/>
                </a:solidFill>
                <a:latin typeface="Calibri"/>
              </a:rPr>
              <a:t> en foment de l’ocupació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Les transferències corrents i de capital 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l’Institut Valencià de Competitivitat Empresarial</a:t>
            </a:r>
            <a:r>
              <a:rPr lang="es-ES">
                <a:solidFill>
                  <a:srgbClr val="000000"/>
                </a:solidFill>
                <a:latin typeface="Calibri"/>
              </a:rPr>
              <a:t> creixen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43%</a:t>
            </a:r>
            <a:r>
              <a:rPr lang="es-ES">
                <a:solidFill>
                  <a:srgbClr val="000000"/>
                </a:solidFill>
                <a:latin typeface="Calibri"/>
              </a:rPr>
              <a:t>. El pressupost de l’IVACE passa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84,8</a:t>
            </a:r>
            <a:r>
              <a:rPr lang="es-ES">
                <a:solidFill>
                  <a:srgbClr val="000000"/>
                </a:solidFill>
                <a:latin typeface="Calibri"/>
              </a:rPr>
              <a:t> 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108,95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,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28%</a:t>
            </a:r>
            <a:r>
              <a:rPr lang="es-ES">
                <a:solidFill>
                  <a:srgbClr val="000000"/>
                </a:solidFill>
                <a:latin typeface="Calibri"/>
              </a:rPr>
              <a:t> més </a:t>
            </a:r>
            <a:endParaRPr/>
          </a:p>
        </p:txBody>
      </p:sp>
      <p:sp>
        <p:nvSpPr>
          <p:cNvPr id="400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82AF0A-659A-4956-BF4F-4F612CAA9D1F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02" name="CustomShape 2"/>
          <p:cNvSpPr/>
          <p:nvPr/>
        </p:nvSpPr>
        <p:spPr>
          <a:xfrm>
            <a:off x="826920" y="2090880"/>
            <a:ext cx="7921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AGRICULTURA, MEDI AMBIENT, CANVI CLIMÀTIC I DESENVOLUPAMENT RURAL </a:t>
            </a:r>
            <a:endParaRPr/>
          </a:p>
        </p:txBody>
      </p:sp>
      <p:sp>
        <p:nvSpPr>
          <p:cNvPr id="403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04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6,27 % </a:t>
            </a:r>
            <a:endParaRPr/>
          </a:p>
        </p:txBody>
      </p:sp>
      <p:sp>
        <p:nvSpPr>
          <p:cNvPr id="405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316 M €</a:t>
            </a:r>
            <a:endParaRPr/>
          </a:p>
        </p:txBody>
      </p:sp>
      <p:sp>
        <p:nvSpPr>
          <p:cNvPr id="406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407" name="CustomShape 7"/>
          <p:cNvSpPr/>
          <p:nvPr/>
        </p:nvSpPr>
        <p:spPr>
          <a:xfrm>
            <a:off x="971640" y="4737960"/>
            <a:ext cx="7272360" cy="1461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i="1" lang="es-ES">
                <a:solidFill>
                  <a:srgbClr val="000000"/>
                </a:solidFill>
                <a:latin typeface="Calibri"/>
              </a:rPr>
              <a:t>Aposta decidida per les polítiques  d’aigua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 increment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41%</a:t>
            </a:r>
            <a:r>
              <a:rPr lang="es-ES">
                <a:solidFill>
                  <a:srgbClr val="000000"/>
                </a:solidFill>
                <a:latin typeface="Calibri"/>
              </a:rPr>
              <a:t> en el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Programa de Gestió i Infraestructures de Recursos Hídrics, Sanejament i Depuració</a:t>
            </a:r>
            <a:r>
              <a:rPr lang="es-ES">
                <a:solidFill>
                  <a:srgbClr val="000000"/>
                </a:solidFill>
                <a:latin typeface="Calibri"/>
              </a:rPr>
              <a:t>. Les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obres urgents d’infraestructura hidràulica </a:t>
            </a:r>
            <a:r>
              <a:rPr lang="es-ES">
                <a:solidFill>
                  <a:srgbClr val="000000"/>
                </a:solidFill>
                <a:latin typeface="Calibri"/>
              </a:rPr>
              <a:t>es doten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1,4 milions</a:t>
            </a:r>
            <a:r>
              <a:rPr lang="es-ES">
                <a:solidFill>
                  <a:srgbClr val="000000"/>
                </a:solidFill>
                <a:latin typeface="Calibri"/>
              </a:rPr>
              <a:t> i un increment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1.367%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08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6E1E559-393D-4C5C-97B3-E8FB4E4FCDCA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10" name="CustomShape 2"/>
          <p:cNvSpPr/>
          <p:nvPr/>
        </p:nvSpPr>
        <p:spPr>
          <a:xfrm>
            <a:off x="826920" y="2090880"/>
            <a:ext cx="7921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AGRICULTURA, MEDI AMBIENT, CANVI CLIMÀTIC I DESENVOLUPAMENT RURAL </a:t>
            </a:r>
            <a:endParaRPr/>
          </a:p>
        </p:txBody>
      </p:sp>
      <p:sp>
        <p:nvSpPr>
          <p:cNvPr id="411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12" name="CustomShape 4"/>
          <p:cNvSpPr/>
          <p:nvPr/>
        </p:nvSpPr>
        <p:spPr>
          <a:xfrm>
            <a:off x="971640" y="3861000"/>
            <a:ext cx="7056360" cy="2010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Augment dels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fons per a pesca</a:t>
            </a:r>
            <a:r>
              <a:rPr lang="es-ES">
                <a:solidFill>
                  <a:srgbClr val="000000"/>
                </a:solidFill>
                <a:latin typeface="Calibri"/>
              </a:rPr>
              <a:t>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11,4%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20,6 milions en total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 u="sng">
                <a:solidFill>
                  <a:srgbClr val="000000"/>
                </a:solidFill>
                <a:latin typeface="Calibri"/>
              </a:rPr>
              <a:t>Protecció dels nostres boscos</a:t>
            </a:r>
            <a:r>
              <a:rPr lang="es-ES">
                <a:solidFill>
                  <a:srgbClr val="000000"/>
                </a:solidFill>
                <a:latin typeface="Calibri"/>
              </a:rPr>
              <a:t>, amb una dotació de 18,6 milions, que representa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17,9%</a:t>
            </a:r>
            <a:r>
              <a:rPr lang="es-ES">
                <a:solidFill>
                  <a:srgbClr val="000000"/>
                </a:solidFill>
                <a:latin typeface="Calibri"/>
              </a:rPr>
              <a:t> més de recursos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Increment del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16,7%</a:t>
            </a:r>
            <a:r>
              <a:rPr lang="es-ES">
                <a:solidFill>
                  <a:srgbClr val="000000"/>
                </a:solidFill>
                <a:latin typeface="Calibri"/>
              </a:rPr>
              <a:t> en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gestió forestal sostenible i parcs naturals</a:t>
            </a:r>
            <a:r>
              <a:rPr lang="es-ES">
                <a:solidFill>
                  <a:srgbClr val="000000"/>
                </a:solidFill>
                <a:latin typeface="Calibri"/>
              </a:rPr>
              <a:t>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31,5 milions </a:t>
            </a:r>
            <a:r>
              <a:rPr lang="es-ES">
                <a:solidFill>
                  <a:srgbClr val="000000"/>
                </a:solidFill>
                <a:latin typeface="Calibri"/>
              </a:rPr>
              <a:t>de dotació en total)</a:t>
            </a:r>
            <a:endParaRPr/>
          </a:p>
        </p:txBody>
      </p:sp>
      <p:sp>
        <p:nvSpPr>
          <p:cNvPr id="413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22955CB-5223-4CF1-AEB3-0AD7CB92EA8A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15" name="CustomShape 2"/>
          <p:cNvSpPr/>
          <p:nvPr/>
        </p:nvSpPr>
        <p:spPr>
          <a:xfrm>
            <a:off x="826920" y="2090880"/>
            <a:ext cx="7561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HABITATGE, OBRES PÚBLIQUES I VERTEBRACIÓ DEL TERRITORI</a:t>
            </a:r>
            <a:endParaRPr/>
          </a:p>
        </p:txBody>
      </p:sp>
      <p:sp>
        <p:nvSpPr>
          <p:cNvPr id="416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17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8,45 % </a:t>
            </a:r>
            <a:endParaRPr/>
          </a:p>
        </p:txBody>
      </p:sp>
      <p:sp>
        <p:nvSpPr>
          <p:cNvPr id="418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354 M €</a:t>
            </a:r>
            <a:endParaRPr/>
          </a:p>
        </p:txBody>
      </p:sp>
      <p:sp>
        <p:nvSpPr>
          <p:cNvPr id="419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420" name="CustomShape 7"/>
          <p:cNvSpPr/>
          <p:nvPr/>
        </p:nvSpPr>
        <p:spPr>
          <a:xfrm>
            <a:off x="971640" y="4725000"/>
            <a:ext cx="7344360" cy="2010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Increment de la línia d’habitatge quasi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15%</a:t>
            </a:r>
            <a:r>
              <a:rPr lang="es-ES">
                <a:solidFill>
                  <a:srgbClr val="000000"/>
                </a:solidFill>
                <a:latin typeface="Calibri"/>
              </a:rPr>
              <a:t>, que passa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78,8</a:t>
            </a:r>
            <a:r>
              <a:rPr lang="es-ES">
                <a:solidFill>
                  <a:srgbClr val="000000"/>
                </a:solidFill>
                <a:latin typeface="Calibri"/>
              </a:rPr>
              <a:t> 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90 </a:t>
            </a:r>
            <a:r>
              <a:rPr lang="es-ES">
                <a:solidFill>
                  <a:srgbClr val="000000"/>
                </a:solidFill>
                <a:latin typeface="Calibri"/>
              </a:rPr>
              <a:t>milions. La dotació </a:t>
            </a:r>
            <a:r>
              <a:rPr b="1" lang="es-ES">
                <a:solidFill>
                  <a:srgbClr val="c00000"/>
                </a:solidFill>
                <a:latin typeface="Calibri"/>
              </a:rPr>
              <a:t>multiplica per 3 </a:t>
            </a:r>
            <a:r>
              <a:rPr lang="es-ES">
                <a:solidFill>
                  <a:srgbClr val="000000"/>
                </a:solidFill>
                <a:latin typeface="Calibri"/>
              </a:rPr>
              <a:t>la de l’últim pressupost de l’anterior Consell l’any 2015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Per primera vegada, s’inclou una partida de 5,9 milions per a posar en marxa la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Llei de la Funció Social de l’Habitatge </a:t>
            </a:r>
            <a:r>
              <a:rPr lang="es-ES">
                <a:solidFill>
                  <a:srgbClr val="000000"/>
                </a:solidFill>
                <a:latin typeface="Calibri"/>
              </a:rPr>
              <a:t>perquè es puga aplicar tant prompte l’aproven les Corts </a:t>
            </a:r>
            <a:endParaRPr/>
          </a:p>
        </p:txBody>
      </p:sp>
      <p:sp>
        <p:nvSpPr>
          <p:cNvPr id="421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5A58EAE-0F7A-4F7A-B541-8F27A6DA7C6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23" name="CustomShape 2"/>
          <p:cNvSpPr/>
          <p:nvPr/>
        </p:nvSpPr>
        <p:spPr>
          <a:xfrm>
            <a:off x="826920" y="2090880"/>
            <a:ext cx="756108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HABITATGE, OBRES PÚBLIQUES I VERTEBRACIÓ DEL TERRITORI </a:t>
            </a:r>
            <a:endParaRPr/>
          </a:p>
        </p:txBody>
      </p:sp>
      <p:sp>
        <p:nvSpPr>
          <p:cNvPr id="424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25" name="CustomShape 4"/>
          <p:cNvSpPr/>
          <p:nvPr/>
        </p:nvSpPr>
        <p:spPr>
          <a:xfrm>
            <a:off x="971640" y="3213000"/>
            <a:ext cx="7488360" cy="33822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El pressupost d’</a:t>
            </a:r>
            <a:r>
              <a:rPr b="1" lang="es-ES">
                <a:solidFill>
                  <a:srgbClr val="c00000"/>
                </a:solidFill>
                <a:latin typeface="Calibri"/>
              </a:rPr>
              <a:t>inversions en Ferrocarrils </a:t>
            </a:r>
            <a:r>
              <a:rPr lang="es-ES">
                <a:solidFill>
                  <a:srgbClr val="000000"/>
                </a:solidFill>
                <a:latin typeface="Calibri"/>
              </a:rPr>
              <a:t>augmenta un 38,2% de manera que passa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16,4</a:t>
            </a:r>
            <a:r>
              <a:rPr lang="es-ES">
                <a:solidFill>
                  <a:srgbClr val="000000"/>
                </a:solidFill>
                <a:latin typeface="Calibri"/>
              </a:rPr>
              <a:t> 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22,6 milions d’euros </a:t>
            </a:r>
            <a:r>
              <a:rPr lang="es-ES">
                <a:solidFill>
                  <a:srgbClr val="000000"/>
                </a:solidFill>
                <a:latin typeface="Calibri"/>
              </a:rPr>
              <a:t>dels quals 17 aniran per a inversions a la línia 9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TRAM d’Alacant</a:t>
            </a:r>
            <a:r>
              <a:rPr lang="es-ES">
                <a:solidFill>
                  <a:srgbClr val="000000"/>
                </a:solidFill>
                <a:latin typeface="Calibri"/>
              </a:rPr>
              <a:t>. També es reprendran obres abandonades o paralitzades per la falta de previsió de l’antic Govern com el túnel de la Serra Grossa a Alacant o el soterrament de les vies a Burjassot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i="1" lang="es-ES">
                <a:solidFill>
                  <a:srgbClr val="000000"/>
                </a:solidFill>
                <a:latin typeface="Calibri"/>
              </a:rPr>
              <a:t>Per primera vegada</a:t>
            </a:r>
            <a:r>
              <a:rPr lang="es-ES">
                <a:solidFill>
                  <a:srgbClr val="000000"/>
                </a:solidFill>
                <a:latin typeface="Calibri"/>
              </a:rPr>
              <a:t>, apareix en el Pressupost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l’Autoritat Metropolitana de Transport </a:t>
            </a:r>
            <a:r>
              <a:rPr lang="es-ES">
                <a:solidFill>
                  <a:srgbClr val="000000"/>
                </a:solidFill>
                <a:latin typeface="Calibri"/>
              </a:rPr>
              <a:t>i l’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Agència de Seguretat Ferroviària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33,08%</a:t>
            </a:r>
            <a:r>
              <a:rPr lang="es-ES">
                <a:solidFill>
                  <a:srgbClr val="000000"/>
                </a:solidFill>
                <a:latin typeface="Calibri"/>
              </a:rPr>
              <a:t> del pressupost està hipotecat per a </a:t>
            </a:r>
            <a:r>
              <a:rPr b="1" lang="es-ES">
                <a:solidFill>
                  <a:srgbClr val="c00000"/>
                </a:solidFill>
                <a:latin typeface="Calibri"/>
              </a:rPr>
              <a:t>pagar obres ja acabades o paralitzades per l’antic Govern </a:t>
            </a:r>
            <a:r>
              <a:rPr lang="es-ES">
                <a:solidFill>
                  <a:srgbClr val="000000"/>
                </a:solidFill>
                <a:latin typeface="Calibri"/>
              </a:rPr>
              <a:t>(Autovia de La Plana, CV 13 Aeroport-Torreblanca, Passeig Benidorm, Avinguda Dénia-Alacant, etc.)</a:t>
            </a:r>
            <a:endParaRPr/>
          </a:p>
        </p:txBody>
      </p:sp>
      <p:sp>
        <p:nvSpPr>
          <p:cNvPr id="426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196A6C-88E2-4611-AB38-1D3FD424A39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28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TRANSPARÈNCIA, RESPONSABILITAT SOCIAL, PARTICIPACIÓ I COOPERACIÓ</a:t>
            </a:r>
            <a:endParaRPr/>
          </a:p>
        </p:txBody>
      </p:sp>
      <p:sp>
        <p:nvSpPr>
          <p:cNvPr id="429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30" name="CustomShape 4"/>
          <p:cNvSpPr/>
          <p:nvPr/>
        </p:nvSpPr>
        <p:spPr>
          <a:xfrm>
            <a:off x="539640" y="354456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31,6 % </a:t>
            </a:r>
            <a:endParaRPr/>
          </a:p>
        </p:txBody>
      </p:sp>
      <p:sp>
        <p:nvSpPr>
          <p:cNvPr id="431" name="CustomShape 5"/>
          <p:cNvSpPr/>
          <p:nvPr/>
        </p:nvSpPr>
        <p:spPr>
          <a:xfrm>
            <a:off x="5868000" y="354528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34,7 M €</a:t>
            </a:r>
            <a:endParaRPr/>
          </a:p>
        </p:txBody>
      </p:sp>
      <p:sp>
        <p:nvSpPr>
          <p:cNvPr id="432" name="CustomShape 6"/>
          <p:cNvSpPr/>
          <p:nvPr/>
        </p:nvSpPr>
        <p:spPr>
          <a:xfrm rot="10800000">
            <a:off x="2052000" y="322668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433" name="CustomShape 7"/>
          <p:cNvSpPr/>
          <p:nvPr/>
        </p:nvSpPr>
        <p:spPr>
          <a:xfrm>
            <a:off x="971640" y="4737960"/>
            <a:ext cx="7056360" cy="20106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La pujada obeïx a l’increment en un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</a:t>
            </a:r>
            <a:r>
              <a:rPr b="1" lang="es-ES">
                <a:solidFill>
                  <a:srgbClr val="c00000"/>
                </a:solidFill>
                <a:latin typeface="Calibri"/>
              </a:rPr>
              <a:t>39,8% (18,7 milions) </a:t>
            </a:r>
            <a:r>
              <a:rPr lang="es-ES">
                <a:solidFill>
                  <a:srgbClr val="000000"/>
                </a:solidFill>
                <a:latin typeface="Calibri"/>
              </a:rPr>
              <a:t>dels diners fixats per al programa de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Cooperació Internacional al Desenvolupament </a:t>
            </a:r>
            <a:r>
              <a:rPr lang="es-ES">
                <a:solidFill>
                  <a:srgbClr val="000000"/>
                </a:solidFill>
                <a:latin typeface="Calibri"/>
              </a:rPr>
              <a:t>i que suposa el 54% dels fons de tota la conselleria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Es continua així amb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recuperació de la Cooperació</a:t>
            </a:r>
            <a:r>
              <a:rPr lang="es-ES">
                <a:solidFill>
                  <a:srgbClr val="000000"/>
                </a:solidFill>
                <a:latin typeface="Calibri"/>
              </a:rPr>
              <a:t>, que passarà del 0,02% amb l’anterior Consell al</a:t>
            </a: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b="1" lang="es-ES">
                <a:solidFill>
                  <a:srgbClr val="c00000"/>
                </a:solidFill>
                <a:latin typeface="Calibri"/>
              </a:rPr>
              <a:t>0,11%</a:t>
            </a:r>
            <a:r>
              <a:rPr b="1"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en 2017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34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FC17D3C-40B3-4372-820B-58DB563813F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782160" y="1845000"/>
            <a:ext cx="2805840" cy="7898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7520"/>
          <a:p>
            <a:pPr>
              <a:lnSpc>
                <a:spcPct val="93000"/>
              </a:lnSpc>
            </a:pPr>
            <a:endParaRPr/>
          </a:p>
          <a:p>
            <a:pPr>
              <a:lnSpc>
                <a:spcPct val="93000"/>
              </a:lnSpc>
            </a:pPr>
            <a:r>
              <a:rPr b="1" lang="es-ES" sz="2000">
                <a:solidFill>
                  <a:srgbClr val="4d4d4d"/>
                </a:solidFill>
                <a:latin typeface="Calibri"/>
              </a:rPr>
              <a:t>C. VALENCIANA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6516360" y="1845000"/>
            <a:ext cx="2591640" cy="78984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55800"/>
          <a:p>
            <a:pPr>
              <a:lnSpc>
                <a:spcPct val="93000"/>
              </a:lnSpc>
            </a:pPr>
            <a:endParaRPr/>
          </a:p>
          <a:p>
            <a:pPr>
              <a:lnSpc>
                <a:spcPct val="93000"/>
              </a:lnSpc>
            </a:pPr>
            <a:r>
              <a:rPr b="1" lang="es-ES" sz="2000">
                <a:solidFill>
                  <a:srgbClr val="4d4d4d"/>
                </a:solidFill>
                <a:latin typeface="Calibri"/>
              </a:rPr>
              <a:t>ESPANYA</a:t>
            </a:r>
            <a:endParaRPr/>
          </a:p>
        </p:txBody>
      </p:sp>
      <p:sp>
        <p:nvSpPr>
          <p:cNvPr id="106" name="CustomShape 3"/>
          <p:cNvSpPr/>
          <p:nvPr/>
        </p:nvSpPr>
        <p:spPr>
          <a:xfrm>
            <a:off x="396360" y="2602800"/>
            <a:ext cx="258840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PIB (mitjana entitats) 2016</a:t>
            </a:r>
            <a:endParaRPr/>
          </a:p>
        </p:txBody>
      </p:sp>
      <p:sp>
        <p:nvSpPr>
          <p:cNvPr id="107" name="CustomShape 4"/>
          <p:cNvSpPr/>
          <p:nvPr/>
        </p:nvSpPr>
        <p:spPr>
          <a:xfrm>
            <a:off x="6876360" y="2602800"/>
            <a:ext cx="259164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3,1 %</a:t>
            </a:r>
            <a:endParaRPr/>
          </a:p>
        </p:txBody>
      </p:sp>
      <p:sp>
        <p:nvSpPr>
          <p:cNvPr id="108" name="CustomShape 5"/>
          <p:cNvSpPr/>
          <p:nvPr/>
        </p:nvSpPr>
        <p:spPr>
          <a:xfrm>
            <a:off x="-36000" y="3862800"/>
            <a:ext cx="2588400" cy="573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DEMANDA NACIONAL</a:t>
            </a:r>
            <a:endParaRPr/>
          </a:p>
        </p:txBody>
      </p:sp>
      <p:sp>
        <p:nvSpPr>
          <p:cNvPr id="109" name="CustomShape 6"/>
          <p:cNvSpPr/>
          <p:nvPr/>
        </p:nvSpPr>
        <p:spPr>
          <a:xfrm>
            <a:off x="6660360" y="5301360"/>
            <a:ext cx="2591640" cy="573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5,1</a:t>
            </a:r>
            <a:r>
              <a:rPr b="1" lang="es-ES">
                <a:solidFill>
                  <a:srgbClr val="800080"/>
                </a:solidFill>
                <a:latin typeface="Calibri"/>
              </a:rPr>
              <a:t> </a:t>
            </a:r>
            <a:r>
              <a:rPr b="1" lang="es-ES">
                <a:solidFill>
                  <a:srgbClr val="669900"/>
                </a:solidFill>
                <a:latin typeface="Calibri"/>
              </a:rPr>
              <a:t>%</a:t>
            </a:r>
            <a:endParaRPr/>
          </a:p>
        </p:txBody>
      </p:sp>
      <p:sp>
        <p:nvSpPr>
          <p:cNvPr id="110" name="CustomShape 7"/>
          <p:cNvSpPr/>
          <p:nvPr/>
        </p:nvSpPr>
        <p:spPr>
          <a:xfrm>
            <a:off x="-468360" y="4293000"/>
            <a:ext cx="287748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     </a:t>
            </a:r>
            <a:r>
              <a:rPr b="1" lang="es-ES" sz="1600">
                <a:solidFill>
                  <a:srgbClr val="4d4d4d"/>
                </a:solidFill>
                <a:latin typeface="Calibri"/>
              </a:rPr>
              <a:t>Consum Final Privat </a:t>
            </a:r>
            <a:endParaRPr/>
          </a:p>
        </p:txBody>
      </p:sp>
      <p:sp>
        <p:nvSpPr>
          <p:cNvPr id="111" name="CustomShape 8"/>
          <p:cNvSpPr/>
          <p:nvPr/>
        </p:nvSpPr>
        <p:spPr>
          <a:xfrm>
            <a:off x="6876360" y="4691160"/>
            <a:ext cx="259164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4,0%</a:t>
            </a:r>
            <a:endParaRPr/>
          </a:p>
        </p:txBody>
      </p:sp>
      <p:sp>
        <p:nvSpPr>
          <p:cNvPr id="112" name="CustomShape 9"/>
          <p:cNvSpPr/>
          <p:nvPr/>
        </p:nvSpPr>
        <p:spPr>
          <a:xfrm>
            <a:off x="323640" y="4692600"/>
            <a:ext cx="3240000" cy="68040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r>
              <a:rPr b="1" lang="es-ES" sz="1600">
                <a:solidFill>
                  <a:srgbClr val="4d4d4d"/>
                </a:solidFill>
                <a:latin typeface="Calibri"/>
              </a:rPr>
              <a:t>     </a:t>
            </a:r>
            <a:r>
              <a:rPr b="1" lang="es-ES" sz="1600">
                <a:solidFill>
                  <a:srgbClr val="4d4d4d"/>
                </a:solidFill>
                <a:latin typeface="Calibri"/>
              </a:rPr>
              <a:t>Formació Bruta de Capital Fix</a:t>
            </a:r>
            <a:endParaRPr/>
          </a:p>
          <a:p>
            <a:pPr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     </a:t>
            </a:r>
            <a:endParaRPr/>
          </a:p>
        </p:txBody>
      </p:sp>
      <p:sp>
        <p:nvSpPr>
          <p:cNvPr id="113" name="CustomShape 10"/>
          <p:cNvSpPr/>
          <p:nvPr/>
        </p:nvSpPr>
        <p:spPr>
          <a:xfrm>
            <a:off x="6876720" y="4293000"/>
            <a:ext cx="2591640" cy="46908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2,4%</a:t>
            </a:r>
            <a:endParaRPr/>
          </a:p>
        </p:txBody>
      </p:sp>
      <p:sp>
        <p:nvSpPr>
          <p:cNvPr id="114" name="CustomShape 11"/>
          <p:cNvSpPr/>
          <p:nvPr/>
        </p:nvSpPr>
        <p:spPr>
          <a:xfrm>
            <a:off x="323640" y="5051160"/>
            <a:ext cx="2588400" cy="4820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     </a:t>
            </a:r>
            <a:r>
              <a:rPr b="1" lang="es-ES" sz="1600">
                <a:solidFill>
                  <a:srgbClr val="4d4d4d"/>
                </a:solidFill>
                <a:latin typeface="Calibri"/>
              </a:rPr>
              <a:t>Exportacions</a:t>
            </a:r>
            <a:endParaRPr/>
          </a:p>
        </p:txBody>
      </p:sp>
      <p:sp>
        <p:nvSpPr>
          <p:cNvPr id="115" name="CustomShape 12"/>
          <p:cNvSpPr/>
          <p:nvPr/>
        </p:nvSpPr>
        <p:spPr>
          <a:xfrm>
            <a:off x="323640" y="5335200"/>
            <a:ext cx="2588400" cy="4676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     </a:t>
            </a:r>
            <a:r>
              <a:rPr b="1" lang="es-ES" sz="1600">
                <a:solidFill>
                  <a:srgbClr val="4d4d4d"/>
                </a:solidFill>
                <a:latin typeface="Calibri"/>
              </a:rPr>
              <a:t>Importacions</a:t>
            </a:r>
            <a:endParaRPr/>
          </a:p>
        </p:txBody>
      </p:sp>
      <p:sp>
        <p:nvSpPr>
          <p:cNvPr id="116" name="Line 13"/>
          <p:cNvSpPr/>
          <p:nvPr/>
        </p:nvSpPr>
        <p:spPr>
          <a:xfrm flipV="1">
            <a:off x="395280" y="3035520"/>
            <a:ext cx="7705440" cy="3312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17" name="Line 14"/>
          <p:cNvSpPr/>
          <p:nvPr/>
        </p:nvSpPr>
        <p:spPr>
          <a:xfrm>
            <a:off x="395280" y="3501000"/>
            <a:ext cx="7705440" cy="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18" name="Line 15"/>
          <p:cNvSpPr/>
          <p:nvPr/>
        </p:nvSpPr>
        <p:spPr>
          <a:xfrm>
            <a:off x="395280" y="4725000"/>
            <a:ext cx="7704360" cy="3636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19" name="Line 16"/>
          <p:cNvSpPr/>
          <p:nvPr/>
        </p:nvSpPr>
        <p:spPr>
          <a:xfrm>
            <a:off x="395280" y="5157000"/>
            <a:ext cx="7705440" cy="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20" name="Line 17"/>
          <p:cNvSpPr/>
          <p:nvPr/>
        </p:nvSpPr>
        <p:spPr>
          <a:xfrm>
            <a:off x="395280" y="5445000"/>
            <a:ext cx="7705080" cy="144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21" name="Line 18"/>
          <p:cNvSpPr/>
          <p:nvPr/>
        </p:nvSpPr>
        <p:spPr>
          <a:xfrm>
            <a:off x="395280" y="4293000"/>
            <a:ext cx="7704360" cy="5256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22" name="CustomShape 19"/>
          <p:cNvSpPr/>
          <p:nvPr/>
        </p:nvSpPr>
        <p:spPr>
          <a:xfrm>
            <a:off x="4211640" y="2602800"/>
            <a:ext cx="2805840" cy="465840"/>
          </a:xfrm>
          <a:prstGeom prst="rect">
            <a:avLst/>
          </a:prstGeom>
          <a:noFill/>
          <a:ln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3,3 %</a:t>
            </a:r>
            <a:endParaRPr/>
          </a:p>
        </p:txBody>
      </p:sp>
      <p:sp>
        <p:nvSpPr>
          <p:cNvPr id="123" name="CustomShape 20"/>
          <p:cNvSpPr/>
          <p:nvPr/>
        </p:nvSpPr>
        <p:spPr>
          <a:xfrm>
            <a:off x="3996000" y="5301360"/>
            <a:ext cx="2805840" cy="573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3,9 %</a:t>
            </a:r>
            <a:endParaRPr/>
          </a:p>
        </p:txBody>
      </p:sp>
      <p:sp>
        <p:nvSpPr>
          <p:cNvPr id="124" name="CustomShape 21"/>
          <p:cNvSpPr/>
          <p:nvPr/>
        </p:nvSpPr>
        <p:spPr>
          <a:xfrm>
            <a:off x="3636000" y="4293000"/>
            <a:ext cx="280584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    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2,7%</a:t>
            </a:r>
            <a:endParaRPr/>
          </a:p>
        </p:txBody>
      </p:sp>
      <p:sp>
        <p:nvSpPr>
          <p:cNvPr id="125" name="CustomShape 22"/>
          <p:cNvSpPr/>
          <p:nvPr/>
        </p:nvSpPr>
        <p:spPr>
          <a:xfrm>
            <a:off x="3276000" y="4581000"/>
            <a:ext cx="2805840" cy="68040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           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3,0 %</a:t>
            </a:r>
            <a:endParaRPr/>
          </a:p>
        </p:txBody>
      </p:sp>
      <p:sp>
        <p:nvSpPr>
          <p:cNvPr id="126" name="CustomShape 23"/>
          <p:cNvSpPr/>
          <p:nvPr/>
        </p:nvSpPr>
        <p:spPr>
          <a:xfrm>
            <a:off x="4211640" y="5013000"/>
            <a:ext cx="1872000" cy="4820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3,4 %</a:t>
            </a:r>
            <a:endParaRPr/>
          </a:p>
        </p:txBody>
      </p:sp>
      <p:sp>
        <p:nvSpPr>
          <p:cNvPr id="127" name="CustomShape 24"/>
          <p:cNvSpPr/>
          <p:nvPr/>
        </p:nvSpPr>
        <p:spPr>
          <a:xfrm>
            <a:off x="3779640" y="3896640"/>
            <a:ext cx="2952000" cy="4676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 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2,3%</a:t>
            </a:r>
            <a:endParaRPr/>
          </a:p>
        </p:txBody>
      </p:sp>
      <p:sp>
        <p:nvSpPr>
          <p:cNvPr id="128" name="CustomShape 25"/>
          <p:cNvSpPr/>
          <p:nvPr/>
        </p:nvSpPr>
        <p:spPr>
          <a:xfrm>
            <a:off x="6876720" y="5029560"/>
            <a:ext cx="2591640" cy="46908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4,7%</a:t>
            </a:r>
            <a:endParaRPr/>
          </a:p>
        </p:txBody>
      </p:sp>
      <p:sp>
        <p:nvSpPr>
          <p:cNvPr id="129" name="CustomShape 26"/>
          <p:cNvSpPr/>
          <p:nvPr/>
        </p:nvSpPr>
        <p:spPr>
          <a:xfrm>
            <a:off x="6876720" y="3861000"/>
            <a:ext cx="2591640" cy="46908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2,3%</a:t>
            </a:r>
            <a:endParaRPr/>
          </a:p>
        </p:txBody>
      </p:sp>
      <p:sp>
        <p:nvSpPr>
          <p:cNvPr id="130" name="CustomShape 27"/>
          <p:cNvSpPr/>
          <p:nvPr/>
        </p:nvSpPr>
        <p:spPr>
          <a:xfrm>
            <a:off x="4716000" y="1268640"/>
            <a:ext cx="374400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Quadre macroeconòmic</a:t>
            </a:r>
            <a:endParaRPr/>
          </a:p>
        </p:txBody>
      </p:sp>
      <p:sp>
        <p:nvSpPr>
          <p:cNvPr id="131" name="CustomShape 28"/>
          <p:cNvSpPr/>
          <p:nvPr/>
        </p:nvSpPr>
        <p:spPr>
          <a:xfrm>
            <a:off x="396360" y="2982240"/>
            <a:ext cx="258840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PIB (mitjana entitats) 2017</a:t>
            </a:r>
            <a:endParaRPr/>
          </a:p>
        </p:txBody>
      </p:sp>
      <p:sp>
        <p:nvSpPr>
          <p:cNvPr id="132" name="CustomShape 29"/>
          <p:cNvSpPr/>
          <p:nvPr/>
        </p:nvSpPr>
        <p:spPr>
          <a:xfrm>
            <a:off x="6876720" y="2982240"/>
            <a:ext cx="259164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2,3 %</a:t>
            </a:r>
            <a:endParaRPr/>
          </a:p>
        </p:txBody>
      </p:sp>
      <p:sp>
        <p:nvSpPr>
          <p:cNvPr id="133" name="CustomShape 30"/>
          <p:cNvSpPr/>
          <p:nvPr/>
        </p:nvSpPr>
        <p:spPr>
          <a:xfrm>
            <a:off x="4212000" y="2982240"/>
            <a:ext cx="2805840" cy="465840"/>
          </a:xfrm>
          <a:prstGeom prst="rect">
            <a:avLst/>
          </a:prstGeom>
          <a:noFill/>
          <a:ln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2,2 %</a:t>
            </a:r>
            <a:endParaRPr/>
          </a:p>
        </p:txBody>
      </p:sp>
      <p:sp>
        <p:nvSpPr>
          <p:cNvPr id="134" name="CustomShape 31"/>
          <p:cNvSpPr/>
          <p:nvPr/>
        </p:nvSpPr>
        <p:spPr>
          <a:xfrm>
            <a:off x="396360" y="3466800"/>
            <a:ext cx="302328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PIB (mitjana entitats) 2016-2017</a:t>
            </a:r>
            <a:endParaRPr/>
          </a:p>
        </p:txBody>
      </p:sp>
      <p:sp>
        <p:nvSpPr>
          <p:cNvPr id="135" name="CustomShape 32"/>
          <p:cNvSpPr/>
          <p:nvPr/>
        </p:nvSpPr>
        <p:spPr>
          <a:xfrm>
            <a:off x="6876360" y="3466800"/>
            <a:ext cx="2591640" cy="465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5,4 %</a:t>
            </a:r>
            <a:endParaRPr/>
          </a:p>
        </p:txBody>
      </p:sp>
      <p:sp>
        <p:nvSpPr>
          <p:cNvPr id="136" name="CustomShape 33"/>
          <p:cNvSpPr/>
          <p:nvPr/>
        </p:nvSpPr>
        <p:spPr>
          <a:xfrm>
            <a:off x="4211640" y="3466800"/>
            <a:ext cx="2805840" cy="465840"/>
          </a:xfrm>
          <a:prstGeom prst="rect">
            <a:avLst/>
          </a:prstGeom>
          <a:noFill/>
          <a:ln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5,5 %</a:t>
            </a:r>
            <a:endParaRPr/>
          </a:p>
        </p:txBody>
      </p:sp>
      <p:sp>
        <p:nvSpPr>
          <p:cNvPr id="137" name="Line 34"/>
          <p:cNvSpPr/>
          <p:nvPr/>
        </p:nvSpPr>
        <p:spPr>
          <a:xfrm>
            <a:off x="395280" y="3933000"/>
            <a:ext cx="7705080" cy="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38" name="CustomShape 35"/>
          <p:cNvSpPr/>
          <p:nvPr/>
        </p:nvSpPr>
        <p:spPr>
          <a:xfrm>
            <a:off x="6732360" y="5949360"/>
            <a:ext cx="1728000" cy="68040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</a:t>
            </a:r>
            <a:endParaRPr/>
          </a:p>
        </p:txBody>
      </p:sp>
      <p:sp>
        <p:nvSpPr>
          <p:cNvPr id="139" name="CustomShape 36"/>
          <p:cNvSpPr/>
          <p:nvPr/>
        </p:nvSpPr>
        <p:spPr>
          <a:xfrm>
            <a:off x="-396720" y="5661360"/>
            <a:ext cx="3384000" cy="46908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0840"/>
          <a:p>
            <a:pPr algn="r">
              <a:lnSpc>
                <a:spcPct val="93000"/>
              </a:lnSpc>
            </a:pPr>
            <a:r>
              <a:rPr b="1" lang="es-ES" sz="1600">
                <a:solidFill>
                  <a:srgbClr val="4d4d4d"/>
                </a:solidFill>
                <a:latin typeface="Calibri"/>
              </a:rPr>
              <a:t>CREACIÓ LLOCS DE TREBALL</a:t>
            </a:r>
            <a:endParaRPr/>
          </a:p>
        </p:txBody>
      </p:sp>
      <p:sp>
        <p:nvSpPr>
          <p:cNvPr id="140" name="CustomShape 37"/>
          <p:cNvSpPr/>
          <p:nvPr/>
        </p:nvSpPr>
        <p:spPr>
          <a:xfrm>
            <a:off x="4284000" y="5693760"/>
            <a:ext cx="2160000" cy="46908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2,5%</a:t>
            </a:r>
            <a:endParaRPr/>
          </a:p>
        </p:txBody>
      </p:sp>
      <p:sp>
        <p:nvSpPr>
          <p:cNvPr id="141" name="Line 38"/>
          <p:cNvSpPr/>
          <p:nvPr/>
        </p:nvSpPr>
        <p:spPr>
          <a:xfrm>
            <a:off x="395280" y="5733000"/>
            <a:ext cx="7704360" cy="144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42" name="Line 39"/>
          <p:cNvSpPr/>
          <p:nvPr/>
        </p:nvSpPr>
        <p:spPr>
          <a:xfrm>
            <a:off x="395280" y="6093000"/>
            <a:ext cx="7704360" cy="1440"/>
          </a:xfrm>
          <a:prstGeom prst="line">
            <a:avLst/>
          </a:prstGeom>
          <a:ln cap="rnd" w="38160">
            <a:solidFill>
              <a:srgbClr val="c00000"/>
            </a:solidFill>
            <a:custDash>
              <a:ds d="424000" sp="318000"/>
            </a:custDash>
            <a:round/>
          </a:ln>
        </p:spPr>
      </p:sp>
      <p:sp>
        <p:nvSpPr>
          <p:cNvPr id="143" name="CustomShape 40"/>
          <p:cNvSpPr/>
          <p:nvPr/>
        </p:nvSpPr>
        <p:spPr>
          <a:xfrm>
            <a:off x="6660360" y="5663160"/>
            <a:ext cx="2591640" cy="573840"/>
          </a:xfrm>
          <a:prstGeom prst="rect">
            <a:avLst/>
          </a:prstGeom>
          <a:noFill/>
          <a:ln w="9360">
            <a:noFill/>
          </a:ln>
        </p:spPr>
        <p:txBody>
          <a:bodyPr anchor="ctr" bIns="46800" lIns="90000" rIns="90000" tIns="62640"/>
          <a:p>
            <a:pPr>
              <a:lnSpc>
                <a:spcPct val="93000"/>
              </a:lnSpc>
            </a:pPr>
            <a:r>
              <a:rPr b="1" lang="es-ES">
                <a:solidFill>
                  <a:srgbClr val="669900"/>
                </a:solidFill>
                <a:latin typeface="Calibri"/>
              </a:rPr>
              <a:t>    </a:t>
            </a:r>
            <a:r>
              <a:rPr b="1" lang="es-ES">
                <a:solidFill>
                  <a:srgbClr val="669900"/>
                </a:solidFill>
                <a:latin typeface="Calibri"/>
              </a:rPr>
              <a:t>1,9</a:t>
            </a:r>
            <a:r>
              <a:rPr b="1" lang="es-ES">
                <a:solidFill>
                  <a:srgbClr val="800080"/>
                </a:solidFill>
                <a:latin typeface="Calibri"/>
              </a:rPr>
              <a:t> </a:t>
            </a:r>
            <a:r>
              <a:rPr b="1" lang="es-ES">
                <a:solidFill>
                  <a:srgbClr val="669900"/>
                </a:solidFill>
                <a:latin typeface="Calibri"/>
              </a:rPr>
              <a:t>%</a:t>
            </a:r>
            <a:endParaRPr/>
          </a:p>
        </p:txBody>
      </p:sp>
      <p:sp>
        <p:nvSpPr>
          <p:cNvPr id="144" name="CustomShape 41"/>
          <p:cNvSpPr/>
          <p:nvPr/>
        </p:nvSpPr>
        <p:spPr>
          <a:xfrm>
            <a:off x="107640" y="2349000"/>
            <a:ext cx="8064360" cy="36900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36" name="CustomShape 2"/>
          <p:cNvSpPr/>
          <p:nvPr/>
        </p:nvSpPr>
        <p:spPr>
          <a:xfrm>
            <a:off x="826920" y="209088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TRANSPARÈNCIA, RESPONSABILITAT SOCIAL, PARTICIPACIÓ I COOPERACIÓ</a:t>
            </a:r>
            <a:endParaRPr/>
          </a:p>
        </p:txBody>
      </p:sp>
      <p:sp>
        <p:nvSpPr>
          <p:cNvPr id="437" name="CustomShape 3"/>
          <p:cNvSpPr/>
          <p:nvPr/>
        </p:nvSpPr>
        <p:spPr>
          <a:xfrm>
            <a:off x="395280" y="211644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38" name="CustomShape 4"/>
          <p:cNvSpPr/>
          <p:nvPr/>
        </p:nvSpPr>
        <p:spPr>
          <a:xfrm>
            <a:off x="899640" y="3425040"/>
            <a:ext cx="7704360" cy="22849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Increment del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24,55%</a:t>
            </a:r>
            <a:r>
              <a:rPr lang="es-ES">
                <a:solidFill>
                  <a:srgbClr val="000000"/>
                </a:solidFill>
                <a:latin typeface="Calibri"/>
              </a:rPr>
              <a:t> en la dotació de personal per a millorar els serveis d’atenció a la ciutadania i per a la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Inspecció General de Serveis</a:t>
            </a:r>
            <a:r>
              <a:rPr lang="es-ES">
                <a:solidFill>
                  <a:srgbClr val="000000"/>
                </a:solidFill>
                <a:latin typeface="Calibri"/>
              </a:rPr>
              <a:t>, en coherència amb el compromís d’enfortir l’organ de control intern de la GVA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La partida de Cooperació inclou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una línea de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138.000 euros</a:t>
            </a:r>
            <a:r>
              <a:rPr lang="es-ES">
                <a:solidFill>
                  <a:srgbClr val="000000"/>
                </a:solidFill>
                <a:latin typeface="Calibri"/>
              </a:rPr>
              <a:t>, que són els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diners que s’han recuperat fins ara del “cas Cooperació”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Es crea un </a:t>
            </a:r>
            <a:r>
              <a:rPr i="1" lang="es-ES">
                <a:solidFill>
                  <a:srgbClr val="000000"/>
                </a:solidFill>
                <a:latin typeface="Calibri"/>
              </a:rPr>
              <a:t>nou programa</a:t>
            </a:r>
            <a:r>
              <a:rPr lang="es-ES">
                <a:solidFill>
                  <a:srgbClr val="000000"/>
                </a:solidFill>
                <a:latin typeface="Calibri"/>
              </a:rPr>
              <a:t>, </a:t>
            </a:r>
            <a:r>
              <a:rPr lang="es-ES" u="sng">
                <a:solidFill>
                  <a:srgbClr val="000000"/>
                </a:solidFill>
                <a:latin typeface="Calibri"/>
              </a:rPr>
              <a:t>Consell de la Transparència</a:t>
            </a:r>
            <a:r>
              <a:rPr lang="es-ES">
                <a:solidFill>
                  <a:srgbClr val="000000"/>
                </a:solidFill>
                <a:latin typeface="Calibri"/>
              </a:rPr>
              <a:t>, amb </a:t>
            </a:r>
            <a:r>
              <a:rPr b="1" lang="es-ES">
                <a:solidFill>
                  <a:srgbClr val="c00000"/>
                </a:solidFill>
                <a:latin typeface="Calibri"/>
              </a:rPr>
              <a:t>60.000 €</a:t>
            </a:r>
            <a:endParaRPr/>
          </a:p>
        </p:txBody>
      </p:sp>
      <p:sp>
        <p:nvSpPr>
          <p:cNvPr id="439" name="TextShape 5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D457EB3-E7B7-4B54-B801-BB1B712633FE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41" name="CustomShape 2"/>
          <p:cNvSpPr/>
          <p:nvPr/>
        </p:nvSpPr>
        <p:spPr>
          <a:xfrm>
            <a:off x="826920" y="184500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ALTES INSTITUCIONS DE LA GVA</a:t>
            </a:r>
            <a:endParaRPr/>
          </a:p>
        </p:txBody>
      </p:sp>
      <p:sp>
        <p:nvSpPr>
          <p:cNvPr id="442" name="CustomShape 3"/>
          <p:cNvSpPr/>
          <p:nvPr/>
        </p:nvSpPr>
        <p:spPr>
          <a:xfrm>
            <a:off x="395280" y="187056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43" name="CustomShape 4"/>
          <p:cNvSpPr/>
          <p:nvPr/>
        </p:nvSpPr>
        <p:spPr>
          <a:xfrm>
            <a:off x="539640" y="27090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                </a:t>
            </a:r>
            <a:r>
              <a:rPr b="1" lang="es-ES" sz="2800">
                <a:solidFill>
                  <a:srgbClr val="ffffff"/>
                </a:solidFill>
                <a:latin typeface="Calibri"/>
              </a:rPr>
              <a:t>1,84 % </a:t>
            </a:r>
            <a:endParaRPr/>
          </a:p>
        </p:txBody>
      </p:sp>
      <p:sp>
        <p:nvSpPr>
          <p:cNvPr id="444" name="CustomShape 5"/>
          <p:cNvSpPr/>
          <p:nvPr/>
        </p:nvSpPr>
        <p:spPr>
          <a:xfrm>
            <a:off x="5868000" y="27097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46,6 Milions €</a:t>
            </a:r>
            <a:endParaRPr/>
          </a:p>
        </p:txBody>
      </p:sp>
      <p:sp>
        <p:nvSpPr>
          <p:cNvPr id="445" name="CustomShape 6"/>
          <p:cNvSpPr/>
          <p:nvPr/>
        </p:nvSpPr>
        <p:spPr>
          <a:xfrm rot="10800000">
            <a:off x="1979640" y="242100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graphicFrame>
        <p:nvGraphicFramePr>
          <p:cNvPr id="446" name="Table 7"/>
          <p:cNvGraphicFramePr/>
          <p:nvPr/>
        </p:nvGraphicFramePr>
        <p:xfrm>
          <a:off x="539640" y="4005000"/>
          <a:ext cx="7632360" cy="2559960"/>
        </p:xfrm>
        <a:graphic>
          <a:graphicData uri="http://schemas.openxmlformats.org/drawingml/2006/table">
            <a:tbl>
              <a:tblPr/>
              <a:tblGrid>
                <a:gridCol w="3816360"/>
                <a:gridCol w="1320840"/>
                <a:gridCol w="2495160"/>
              </a:tblGrid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s-ES">
                          <a:solidFill>
                            <a:srgbClr val="ffffff"/>
                          </a:solidFill>
                          <a:latin typeface="Calibri"/>
                        </a:rPr>
                        <a:t>SECCIONS</a:t>
                      </a:r>
                      <a:r>
                        <a:rPr b="1" lang="es-ES">
                          <a:solidFill>
                            <a:srgbClr val="ffffff"/>
                          </a:solidFill>
                          <a:latin typeface="Calibri"/>
                        </a:rPr>
                        <a:t> PRESSUPOSTÀRIES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>
                          <a:solidFill>
                            <a:srgbClr val="ffffff"/>
                          </a:solidFill>
                          <a:latin typeface="Calibri"/>
                        </a:rPr>
                        <a:t>VARIACIÓ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>
                          <a:solidFill>
                            <a:srgbClr val="ffffff"/>
                          </a:solidFill>
                          <a:latin typeface="Calibri"/>
                        </a:rPr>
                        <a:t>PRESSUPOST 2017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Corts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Valencianes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31.371,56 Milers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€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Sindicatura de Comptes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7,8 %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7.272,00 Milers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€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Consell Valencià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de Cultura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3,2 %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1.470,00 Milers €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Consell Jurídic Consultiu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3,2 %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2.516,26 Milers €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Acadèmia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Valenciana de la Llengua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3,7 %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3.157,13 Milers €</a:t>
                      </a:r>
                      <a:endParaRPr/>
                    </a:p>
                  </a:txBody>
                  <a:tcPr/>
                </a:tc>
              </a:tr>
              <a:tr h="3661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Comité Econòmic i Social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7,0%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849,31</a:t>
                      </a:r>
                      <a:r>
                        <a:rPr lang="es-ES">
                          <a:solidFill>
                            <a:srgbClr val="000000"/>
                          </a:solidFill>
                          <a:latin typeface="Calibri"/>
                        </a:rPr>
                        <a:t> Milers €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7" name="TextShape 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DB0D923-FD9B-45D6-96F7-459E1EEB447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49" name="CustomShape 2"/>
          <p:cNvSpPr/>
          <p:nvPr/>
        </p:nvSpPr>
        <p:spPr>
          <a:xfrm>
            <a:off x="826920" y="184500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SECTOR PÚBLIC INSTRUMENTAL</a:t>
            </a:r>
            <a:endParaRPr/>
          </a:p>
        </p:txBody>
      </p:sp>
      <p:sp>
        <p:nvSpPr>
          <p:cNvPr id="450" name="CustomShape 3"/>
          <p:cNvSpPr/>
          <p:nvPr/>
        </p:nvSpPr>
        <p:spPr>
          <a:xfrm>
            <a:off x="395280" y="187056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51" name="CustomShape 4"/>
          <p:cNvSpPr/>
          <p:nvPr/>
        </p:nvSpPr>
        <p:spPr>
          <a:xfrm>
            <a:off x="539640" y="2709000"/>
            <a:ext cx="5326920" cy="538920"/>
          </a:xfrm>
          <a:prstGeom prst="rect">
            <a:avLst/>
          </a:prstGeom>
          <a:solidFill>
            <a:srgbClr val="c00000"/>
          </a:solidFill>
          <a:ln w="9360">
            <a:solidFill>
              <a:srgbClr val="8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ffffff"/>
                </a:solidFill>
                <a:latin typeface="Calibri"/>
              </a:rPr>
              <a:t>+          1,44 % </a:t>
            </a:r>
            <a:endParaRPr/>
          </a:p>
        </p:txBody>
      </p:sp>
      <p:sp>
        <p:nvSpPr>
          <p:cNvPr id="452" name="CustomShape 5"/>
          <p:cNvSpPr/>
          <p:nvPr/>
        </p:nvSpPr>
        <p:spPr>
          <a:xfrm>
            <a:off x="5868000" y="2709720"/>
            <a:ext cx="2446560" cy="538920"/>
          </a:xfrm>
          <a:prstGeom prst="rect">
            <a:avLst/>
          </a:prstGeom>
          <a:noFill/>
          <a:ln w="9360">
            <a:solidFill>
              <a:srgbClr val="800000"/>
            </a:solidFill>
            <a:miter/>
          </a:ln>
        </p:spPr>
        <p:txBody>
          <a:bodyPr anchor="ctr" anchorCtr="1" bIns="46800" lIns="90000" rIns="90000" tIns="46800"/>
          <a:p>
            <a:pPr algn="ctr">
              <a:lnSpc>
                <a:spcPct val="70000"/>
              </a:lnSpc>
            </a:pPr>
            <a:r>
              <a:rPr b="1" lang="es-ES" sz="2800">
                <a:solidFill>
                  <a:srgbClr val="000000"/>
                </a:solidFill>
                <a:latin typeface="Calibri"/>
              </a:rPr>
              <a:t>2.079 M €</a:t>
            </a:r>
            <a:endParaRPr/>
          </a:p>
        </p:txBody>
      </p:sp>
      <p:sp>
        <p:nvSpPr>
          <p:cNvPr id="453" name="CustomShape 6"/>
          <p:cNvSpPr/>
          <p:nvPr/>
        </p:nvSpPr>
        <p:spPr>
          <a:xfrm>
            <a:off x="1979640" y="2390760"/>
            <a:ext cx="936000" cy="1007280"/>
          </a:xfrm>
          <a:prstGeom prst="downArrow">
            <a:avLst>
              <a:gd fmla="val 50000" name="adj1"/>
              <a:gd fmla="val 26907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454" name="TextShape 7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BF15B7-CCFF-465A-ADCB-6B76277ACCC6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55" name="CustomShape 8"/>
          <p:cNvSpPr/>
          <p:nvPr/>
        </p:nvSpPr>
        <p:spPr>
          <a:xfrm>
            <a:off x="611640" y="4111920"/>
            <a:ext cx="7704360" cy="1461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Les 44 entitats que componen el sector públic instrumental disminueixen la seua dotació en </a:t>
            </a:r>
            <a:r>
              <a:rPr lang="es-ES">
                <a:solidFill>
                  <a:srgbClr val="c00000"/>
                </a:solidFill>
                <a:latin typeface="Wingdings 3"/>
              </a:rPr>
              <a:t></a:t>
            </a:r>
            <a:r>
              <a:rPr b="1" lang="es-ES">
                <a:solidFill>
                  <a:srgbClr val="c00000"/>
                </a:solidFill>
                <a:latin typeface="Calibri"/>
              </a:rPr>
              <a:t>30,38 milions d’euros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Els recursos d’aquestes entitats representen 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10,99%</a:t>
            </a:r>
            <a:r>
              <a:rPr lang="es-ES">
                <a:solidFill>
                  <a:srgbClr val="000000"/>
                </a:solidFill>
                <a:latin typeface="Calibri"/>
              </a:rPr>
              <a:t> del total del pressupost consolidat (</a:t>
            </a:r>
            <a:r>
              <a:rPr b="1" lang="es-ES" u="sng">
                <a:solidFill>
                  <a:srgbClr val="c00000"/>
                </a:solidFill>
                <a:latin typeface="Calibri"/>
              </a:rPr>
              <a:t>18.916 M €</a:t>
            </a:r>
            <a:r>
              <a:rPr lang="es-ES">
                <a:solidFill>
                  <a:srgbClr val="000000"/>
                </a:solidFill>
                <a:latin typeface="Calibri"/>
              </a:rPr>
              <a:t>)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457" name="CustomShape 2"/>
          <p:cNvSpPr/>
          <p:nvPr/>
        </p:nvSpPr>
        <p:spPr>
          <a:xfrm>
            <a:off x="826920" y="184500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SECTOR PÚBLIC INSTRUMENTAL</a:t>
            </a:r>
            <a:endParaRPr/>
          </a:p>
        </p:txBody>
      </p:sp>
      <p:sp>
        <p:nvSpPr>
          <p:cNvPr id="458" name="CustomShape 3"/>
          <p:cNvSpPr/>
          <p:nvPr/>
        </p:nvSpPr>
        <p:spPr>
          <a:xfrm>
            <a:off x="395280" y="187056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45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C3F695F-61AD-4779-84D4-4E5EE1302F86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60" name="CustomShape 5"/>
          <p:cNvSpPr/>
          <p:nvPr/>
        </p:nvSpPr>
        <p:spPr>
          <a:xfrm>
            <a:off x="755640" y="2565000"/>
            <a:ext cx="7704360" cy="4712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s-ES" sz="2500">
                <a:solidFill>
                  <a:srgbClr val="77933c"/>
                </a:solidFill>
                <a:latin typeface="Calibri"/>
              </a:rPr>
              <a:t>EVOLUCIÓ</a:t>
            </a:r>
            <a:endParaRPr/>
          </a:p>
        </p:txBody>
      </p:sp>
      <p:graphicFrame>
        <p:nvGraphicFramePr>
          <p:cNvPr id="461" name="4 Gráfico"/>
          <p:cNvGraphicFramePr/>
          <p:nvPr/>
        </p:nvGraphicFramePr>
        <p:xfrm>
          <a:off x="1619640" y="3573000"/>
          <a:ext cx="6408360" cy="276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6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/>
            <a:endParaRPr/>
          </a:p>
        </p:txBody>
      </p:sp>
      <p:sp>
        <p:nvSpPr>
          <p:cNvPr id="46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6336A1D-7746-4746-B498-8CCE7902DAC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65" name="CustomShape 4"/>
          <p:cNvSpPr/>
          <p:nvPr/>
        </p:nvSpPr>
        <p:spPr>
          <a:xfrm>
            <a:off x="539640" y="5807160"/>
            <a:ext cx="2160000" cy="63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466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827640" y="5879160"/>
            <a:ext cx="1656000" cy="53712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068000" y="3357360"/>
            <a:ext cx="863280" cy="574920"/>
          </a:xfrm>
          <a:prstGeom prst="rightArrow">
            <a:avLst>
              <a:gd fmla="val 50000" name="adj1"/>
              <a:gd fmla="val 29228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146" name="CustomShape 2"/>
          <p:cNvSpPr/>
          <p:nvPr/>
        </p:nvSpPr>
        <p:spPr>
          <a:xfrm>
            <a:off x="179280" y="3030480"/>
            <a:ext cx="3779280" cy="39780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000">
                <a:solidFill>
                  <a:srgbClr val="000000"/>
                </a:solidFill>
                <a:latin typeface="Calibri"/>
              </a:rPr>
              <a:t>PRESSUPOST 2016</a:t>
            </a:r>
            <a:endParaRPr/>
          </a:p>
        </p:txBody>
      </p:sp>
      <p:sp>
        <p:nvSpPr>
          <p:cNvPr id="147" name="CustomShape 3"/>
          <p:cNvSpPr/>
          <p:nvPr/>
        </p:nvSpPr>
        <p:spPr>
          <a:xfrm>
            <a:off x="5254560" y="3435480"/>
            <a:ext cx="3241080" cy="672840"/>
          </a:xfrm>
          <a:prstGeom prst="rect">
            <a:avLst/>
          </a:prstGeom>
          <a:solidFill>
            <a:srgbClr val="c00000"/>
          </a:solidFill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93000"/>
              </a:lnSpc>
            </a:pPr>
            <a:r>
              <a:rPr b="1" lang="es-ES" sz="3800">
                <a:solidFill>
                  <a:srgbClr val="ffffff"/>
                </a:solidFill>
                <a:latin typeface="Calibri"/>
              </a:rPr>
              <a:t>17.724 M €</a:t>
            </a:r>
            <a:endParaRPr/>
          </a:p>
        </p:txBody>
      </p:sp>
      <p:sp>
        <p:nvSpPr>
          <p:cNvPr id="148" name="CustomShape 4"/>
          <p:cNvSpPr/>
          <p:nvPr/>
        </p:nvSpPr>
        <p:spPr>
          <a:xfrm>
            <a:off x="5292720" y="4290840"/>
            <a:ext cx="3166200" cy="642240"/>
          </a:xfrm>
          <a:prstGeom prst="rect">
            <a:avLst/>
          </a:prstGeom>
          <a:noFill/>
          <a:ln w="9360">
            <a:solidFill>
              <a:srgbClr val="669900"/>
            </a:solidFill>
            <a:miter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3600">
                <a:solidFill>
                  <a:srgbClr val="669900"/>
                </a:solidFill>
                <a:latin typeface="Calibri"/>
              </a:rPr>
              <a:t>3,3%</a:t>
            </a:r>
            <a:endParaRPr/>
          </a:p>
        </p:txBody>
      </p:sp>
      <p:sp>
        <p:nvSpPr>
          <p:cNvPr id="149" name="CustomShape 5"/>
          <p:cNvSpPr/>
          <p:nvPr/>
        </p:nvSpPr>
        <p:spPr>
          <a:xfrm>
            <a:off x="503280" y="3435480"/>
            <a:ext cx="3241080" cy="672120"/>
          </a:xfrm>
          <a:prstGeom prst="rect">
            <a:avLst/>
          </a:prstGeom>
          <a:solidFill>
            <a:srgbClr val="c00000"/>
          </a:solidFill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93000"/>
              </a:lnSpc>
            </a:pPr>
            <a:r>
              <a:rPr b="1" lang="es-ES" sz="3800">
                <a:solidFill>
                  <a:srgbClr val="ffffff"/>
                </a:solidFill>
                <a:latin typeface="Calibri"/>
              </a:rPr>
              <a:t>17.155 M €</a:t>
            </a:r>
            <a:endParaRPr/>
          </a:p>
        </p:txBody>
      </p:sp>
      <p:sp>
        <p:nvSpPr>
          <p:cNvPr id="150" name="CustomShape 6"/>
          <p:cNvSpPr/>
          <p:nvPr/>
        </p:nvSpPr>
        <p:spPr>
          <a:xfrm>
            <a:off x="4897440" y="3030480"/>
            <a:ext cx="3779280" cy="39780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000">
                <a:solidFill>
                  <a:srgbClr val="000000"/>
                </a:solidFill>
                <a:latin typeface="Calibri"/>
              </a:rPr>
              <a:t>PRESSUPOST 2017</a:t>
            </a:r>
            <a:endParaRPr/>
          </a:p>
        </p:txBody>
      </p:sp>
      <p:sp>
        <p:nvSpPr>
          <p:cNvPr id="151" name="CustomShape 7"/>
          <p:cNvSpPr/>
          <p:nvPr/>
        </p:nvSpPr>
        <p:spPr>
          <a:xfrm>
            <a:off x="252360" y="1917000"/>
            <a:ext cx="9143640" cy="5205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4d4d4d"/>
                </a:solidFill>
                <a:latin typeface="Calibri"/>
              </a:rPr>
              <a:t>TOTAL  PRESSUPOST Administració GVA</a:t>
            </a:r>
            <a:endParaRPr/>
          </a:p>
        </p:txBody>
      </p:sp>
      <p:sp>
        <p:nvSpPr>
          <p:cNvPr id="152" name="Line 8"/>
          <p:cNvSpPr/>
          <p:nvPr/>
        </p:nvSpPr>
        <p:spPr>
          <a:xfrm>
            <a:off x="250560" y="2492280"/>
            <a:ext cx="8569440" cy="1440"/>
          </a:xfrm>
          <a:prstGeom prst="line">
            <a:avLst/>
          </a:prstGeom>
          <a:ln w="76320">
            <a:solidFill>
              <a:srgbClr val="77933c"/>
            </a:solidFill>
            <a:round/>
          </a:ln>
        </p:spPr>
      </p:sp>
      <p:sp>
        <p:nvSpPr>
          <p:cNvPr id="153" name="TextShape 9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EFBE29A-7C7A-44AC-B5B9-F2634629BCB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54" name="CustomShape 10"/>
          <p:cNvSpPr/>
          <p:nvPr/>
        </p:nvSpPr>
        <p:spPr>
          <a:xfrm>
            <a:off x="970920" y="5158080"/>
            <a:ext cx="7345080" cy="12315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1500">
                <a:solidFill>
                  <a:srgbClr val="4d4d4d"/>
                </a:solidFill>
                <a:latin typeface="Century Gothic"/>
              </a:rPr>
              <a:t> </a:t>
            </a:r>
            <a:r>
              <a:rPr lang="es-ES" sz="1500">
                <a:solidFill>
                  <a:srgbClr val="4d4d4d"/>
                </a:solidFill>
                <a:latin typeface="Century Gothic"/>
              </a:rPr>
              <a:t>Suprimint l’efecte conjuntural del deute heretat de l’anterior Consell pel Pla d’Inversions de les universitats (</a:t>
            </a:r>
            <a:r>
              <a:rPr lang="es-ES" sz="1500">
                <a:solidFill>
                  <a:srgbClr val="c00000"/>
                </a:solidFill>
                <a:latin typeface="Century Gothic"/>
              </a:rPr>
              <a:t>99,2 milions</a:t>
            </a:r>
            <a:r>
              <a:rPr lang="es-ES" sz="1500">
                <a:solidFill>
                  <a:srgbClr val="4d4d4d"/>
                </a:solidFill>
                <a:latin typeface="Century Gothic"/>
              </a:rPr>
              <a:t>), el pressupost augmenta un </a:t>
            </a:r>
            <a:r>
              <a:rPr b="1" lang="es-ES" sz="1500">
                <a:solidFill>
                  <a:srgbClr val="77933c"/>
                </a:solidFill>
                <a:latin typeface="Century Gothic"/>
              </a:rPr>
              <a:t>2,8%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1500">
                <a:solidFill>
                  <a:srgbClr val="4d4d4d"/>
                </a:solidFill>
                <a:latin typeface="Century Gothic"/>
              </a:rPr>
              <a:t>Aquest és el segon pagament centrifugat per l’anterior Consell al futur. El pròxim pagament seran </a:t>
            </a:r>
            <a:r>
              <a:rPr lang="es-ES" sz="1500">
                <a:solidFill>
                  <a:srgbClr val="c00000"/>
                </a:solidFill>
                <a:latin typeface="Century Gothic"/>
              </a:rPr>
              <a:t>100 milions </a:t>
            </a:r>
            <a:r>
              <a:rPr lang="es-ES" sz="1500">
                <a:solidFill>
                  <a:srgbClr val="000000"/>
                </a:solidFill>
                <a:latin typeface="Century Gothic"/>
              </a:rPr>
              <a:t>més</a:t>
            </a:r>
            <a:r>
              <a:rPr lang="es-ES" sz="1500">
                <a:solidFill>
                  <a:srgbClr val="c00000"/>
                </a:solidFill>
                <a:latin typeface="Century Gothic"/>
              </a:rPr>
              <a:t> </a:t>
            </a:r>
            <a:r>
              <a:rPr lang="es-ES" sz="1500">
                <a:solidFill>
                  <a:srgbClr val="4d4d4d"/>
                </a:solidFill>
                <a:latin typeface="Century Gothic"/>
              </a:rPr>
              <a:t>en l’any 2022</a:t>
            </a:r>
            <a:endParaRPr/>
          </a:p>
        </p:txBody>
      </p:sp>
      <p:sp>
        <p:nvSpPr>
          <p:cNvPr id="155" name="CustomShape 11"/>
          <p:cNvSpPr/>
          <p:nvPr/>
        </p:nvSpPr>
        <p:spPr>
          <a:xfrm>
            <a:off x="755640" y="5157360"/>
            <a:ext cx="215640" cy="1367640"/>
          </a:xfrm>
          <a:prstGeom prst="leftBracket">
            <a:avLst>
              <a:gd fmla="val 69473" name="adj"/>
            </a:avLst>
          </a:prstGeom>
          <a:noFill/>
          <a:ln w="50760">
            <a:solidFill>
              <a:srgbClr val="c0504d"/>
            </a:solidFill>
            <a:round/>
          </a:ln>
        </p:spPr>
      </p:sp>
      <p:sp>
        <p:nvSpPr>
          <p:cNvPr id="156" name="CustomShape 12"/>
          <p:cNvSpPr/>
          <p:nvPr/>
        </p:nvSpPr>
        <p:spPr>
          <a:xfrm flipH="1">
            <a:off x="8171640" y="5157360"/>
            <a:ext cx="215640" cy="1295640"/>
          </a:xfrm>
          <a:prstGeom prst="leftBracket">
            <a:avLst>
              <a:gd fmla="val 69473" name="adj"/>
            </a:avLst>
          </a:prstGeom>
          <a:noFill/>
          <a:ln w="50760">
            <a:solidFill>
              <a:srgbClr val="c0504d"/>
            </a:solidFill>
            <a:round/>
          </a:ln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4068000" y="3357360"/>
            <a:ext cx="863280" cy="574920"/>
          </a:xfrm>
          <a:prstGeom prst="rightArrow">
            <a:avLst>
              <a:gd fmla="val 50000" name="adj1"/>
              <a:gd fmla="val 29228" name="adj2"/>
            </a:avLst>
          </a:prstGeom>
          <a:solidFill>
            <a:srgbClr val="77933c"/>
          </a:solidFill>
          <a:ln w="9360">
            <a:solidFill>
              <a:srgbClr val="595959"/>
            </a:solidFill>
            <a:miter/>
          </a:ln>
        </p:spPr>
      </p:sp>
      <p:sp>
        <p:nvSpPr>
          <p:cNvPr id="158" name="CustomShape 2"/>
          <p:cNvSpPr/>
          <p:nvPr/>
        </p:nvSpPr>
        <p:spPr>
          <a:xfrm>
            <a:off x="179280" y="3030480"/>
            <a:ext cx="3779280" cy="39780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000">
                <a:solidFill>
                  <a:srgbClr val="000000"/>
                </a:solidFill>
                <a:latin typeface="Calibri"/>
              </a:rPr>
              <a:t>PRESSUPOST 2016</a:t>
            </a:r>
            <a:endParaRPr/>
          </a:p>
        </p:txBody>
      </p:sp>
      <p:sp>
        <p:nvSpPr>
          <p:cNvPr id="159" name="CustomShape 3"/>
          <p:cNvSpPr/>
          <p:nvPr/>
        </p:nvSpPr>
        <p:spPr>
          <a:xfrm>
            <a:off x="5254560" y="3435480"/>
            <a:ext cx="3241080" cy="672840"/>
          </a:xfrm>
          <a:prstGeom prst="rect">
            <a:avLst/>
          </a:prstGeom>
          <a:solidFill>
            <a:srgbClr val="c00000"/>
          </a:solidFill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93000"/>
              </a:lnSpc>
            </a:pPr>
            <a:r>
              <a:rPr b="1" lang="es-ES" sz="3800">
                <a:solidFill>
                  <a:srgbClr val="ffffff"/>
                </a:solidFill>
                <a:latin typeface="Calibri"/>
              </a:rPr>
              <a:t>18.916 M €</a:t>
            </a:r>
            <a:endParaRPr/>
          </a:p>
        </p:txBody>
      </p:sp>
      <p:sp>
        <p:nvSpPr>
          <p:cNvPr id="160" name="CustomShape 4"/>
          <p:cNvSpPr/>
          <p:nvPr/>
        </p:nvSpPr>
        <p:spPr>
          <a:xfrm>
            <a:off x="5292720" y="4290840"/>
            <a:ext cx="3166200" cy="642240"/>
          </a:xfrm>
          <a:prstGeom prst="rect">
            <a:avLst/>
          </a:prstGeom>
          <a:noFill/>
          <a:ln w="9360">
            <a:solidFill>
              <a:srgbClr val="669900"/>
            </a:solidFill>
            <a:miter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3600">
                <a:solidFill>
                  <a:srgbClr val="669900"/>
                </a:solidFill>
                <a:latin typeface="Calibri"/>
              </a:rPr>
              <a:t>2,97%</a:t>
            </a:r>
            <a:endParaRPr/>
          </a:p>
        </p:txBody>
      </p:sp>
      <p:sp>
        <p:nvSpPr>
          <p:cNvPr id="161" name="CustomShape 5"/>
          <p:cNvSpPr/>
          <p:nvPr/>
        </p:nvSpPr>
        <p:spPr>
          <a:xfrm>
            <a:off x="503280" y="3435480"/>
            <a:ext cx="3241080" cy="672120"/>
          </a:xfrm>
          <a:prstGeom prst="rect">
            <a:avLst/>
          </a:prstGeom>
          <a:solidFill>
            <a:srgbClr val="c00000"/>
          </a:solidFill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93000"/>
              </a:lnSpc>
            </a:pPr>
            <a:r>
              <a:rPr b="1" lang="es-ES" sz="3800">
                <a:solidFill>
                  <a:srgbClr val="ffffff"/>
                </a:solidFill>
                <a:latin typeface="Calibri"/>
              </a:rPr>
              <a:t>18.370 M €</a:t>
            </a:r>
            <a:endParaRPr/>
          </a:p>
        </p:txBody>
      </p:sp>
      <p:sp>
        <p:nvSpPr>
          <p:cNvPr id="162" name="CustomShape 6"/>
          <p:cNvSpPr/>
          <p:nvPr/>
        </p:nvSpPr>
        <p:spPr>
          <a:xfrm>
            <a:off x="4897440" y="3030480"/>
            <a:ext cx="3779280" cy="39780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000">
                <a:solidFill>
                  <a:srgbClr val="000000"/>
                </a:solidFill>
                <a:latin typeface="Calibri"/>
              </a:rPr>
              <a:t>PRESSUPOST 2017</a:t>
            </a:r>
            <a:endParaRPr/>
          </a:p>
        </p:txBody>
      </p:sp>
      <p:sp>
        <p:nvSpPr>
          <p:cNvPr id="163" name="CustomShape 7"/>
          <p:cNvSpPr/>
          <p:nvPr/>
        </p:nvSpPr>
        <p:spPr>
          <a:xfrm>
            <a:off x="252360" y="1917000"/>
            <a:ext cx="9143640" cy="5205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b="1" lang="es-ES" sz="2800">
                <a:solidFill>
                  <a:srgbClr val="4d4d4d"/>
                </a:solidFill>
                <a:latin typeface="Calibri"/>
              </a:rPr>
              <a:t>TOTAL  PRESSUPOST CONSOLIDAT</a:t>
            </a:r>
            <a:endParaRPr/>
          </a:p>
        </p:txBody>
      </p:sp>
      <p:sp>
        <p:nvSpPr>
          <p:cNvPr id="164" name="Line 8"/>
          <p:cNvSpPr/>
          <p:nvPr/>
        </p:nvSpPr>
        <p:spPr>
          <a:xfrm>
            <a:off x="250560" y="2492280"/>
            <a:ext cx="8569440" cy="1440"/>
          </a:xfrm>
          <a:prstGeom prst="line">
            <a:avLst/>
          </a:prstGeom>
          <a:ln w="76320">
            <a:solidFill>
              <a:srgbClr val="77933c"/>
            </a:solidFill>
            <a:round/>
          </a:ln>
        </p:spPr>
      </p:sp>
      <p:sp>
        <p:nvSpPr>
          <p:cNvPr id="165" name="TextShape 9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C084381-A36D-4623-94D0-CD1BCB9A886C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3132000" y="1268640"/>
            <a:ext cx="5328360" cy="50184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b="1" lang="es-ES" sz="2700">
                <a:solidFill>
                  <a:srgbClr val="000000"/>
                </a:solidFill>
                <a:latin typeface="Calibri"/>
              </a:rPr>
              <a:t>Despeses. Classificació orgànica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826920" y="1628640"/>
            <a:ext cx="6984360" cy="112176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4d4d4d"/>
                </a:solidFill>
                <a:latin typeface="Calibri"/>
              </a:rPr>
              <a:t>DESPESA SOCIAL</a:t>
            </a: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395280" y="1654200"/>
            <a:ext cx="504000" cy="550080"/>
          </a:xfrm>
          <a:prstGeom prst="rect">
            <a:avLst/>
          </a:prstGeom>
          <a:noFill/>
          <a:ln w="9360">
            <a:noFill/>
          </a:ln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b="1" lang="es-ES" sz="3000">
                <a:solidFill>
                  <a:srgbClr val="003300"/>
                </a:solidFill>
                <a:latin typeface="Calibri"/>
              </a:rPr>
              <a:t>►</a:t>
            </a:r>
            <a:endParaRPr/>
          </a:p>
        </p:txBody>
      </p:sp>
      <p:sp>
        <p:nvSpPr>
          <p:cNvPr id="16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90EB71C-BEDE-4F71-B262-1EAD023DF5BD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70" name="CustomShape 5"/>
          <p:cNvSpPr/>
          <p:nvPr/>
        </p:nvSpPr>
        <p:spPr>
          <a:xfrm>
            <a:off x="539640" y="2205000"/>
            <a:ext cx="8280720" cy="510372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 </a:t>
            </a:r>
            <a:r>
              <a:rPr lang="es-ES">
                <a:solidFill>
                  <a:srgbClr val="000000"/>
                </a:solidFill>
                <a:latin typeface="Calibri"/>
              </a:rPr>
              <a:t>La Generalitat inverteix cada dia </a:t>
            </a:r>
            <a:r>
              <a:rPr b="1" lang="es-ES" sz="2500">
                <a:solidFill>
                  <a:srgbClr val="c00000"/>
                </a:solidFill>
                <a:latin typeface="Calibri"/>
              </a:rPr>
              <a:t>32,8 M € </a:t>
            </a:r>
            <a:r>
              <a:rPr lang="es-ES">
                <a:solidFill>
                  <a:srgbClr val="000000"/>
                </a:solidFill>
                <a:latin typeface="Calibri"/>
              </a:rPr>
              <a:t>en </a:t>
            </a:r>
            <a:r>
              <a:rPr b="1" lang="es-ES" sz="2500">
                <a:solidFill>
                  <a:srgbClr val="c00000"/>
                </a:solidFill>
                <a:latin typeface="Calibri"/>
              </a:rPr>
              <a:t>DESPESA SOCIAL </a:t>
            </a:r>
            <a:r>
              <a:rPr lang="es-ES">
                <a:solidFill>
                  <a:srgbClr val="000000"/>
                </a:solidFill>
                <a:latin typeface="Calibri"/>
              </a:rPr>
              <a:t>per a garantir als valencians i valencianes els serveis bàsics fonamentals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	</a:t>
            </a:r>
            <a:r>
              <a:rPr i="1" lang="es-ES">
                <a:solidFill>
                  <a:srgbClr val="000000"/>
                </a:solidFill>
                <a:latin typeface="Calibri"/>
              </a:rPr>
              <a:t>Aquesta xifra és superior a la de </a:t>
            </a:r>
            <a:r>
              <a:rPr b="1" i="1" lang="es-ES">
                <a:solidFill>
                  <a:srgbClr val="77933c"/>
                </a:solidFill>
                <a:latin typeface="Calibri"/>
              </a:rPr>
              <a:t>2015</a:t>
            </a:r>
            <a:r>
              <a:rPr i="1" lang="es-ES">
                <a:solidFill>
                  <a:srgbClr val="000000"/>
                </a:solidFill>
                <a:latin typeface="Calibri"/>
              </a:rPr>
              <a:t>, quan s’invertien </a:t>
            </a:r>
            <a:r>
              <a:rPr b="1" i="1" lang="es-ES">
                <a:solidFill>
                  <a:srgbClr val="77933c"/>
                </a:solidFill>
                <a:latin typeface="Calibri"/>
              </a:rPr>
              <a:t>28,57 M € </a:t>
            </a:r>
            <a:r>
              <a:rPr i="1" lang="es-ES">
                <a:solidFill>
                  <a:srgbClr val="000000"/>
                </a:solidFill>
                <a:latin typeface="Calibri"/>
              </a:rPr>
              <a:t>diaris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LES PRIORITATS DEL CONSELL: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s-ES" sz="2600">
                <a:solidFill>
                  <a:srgbClr val="c00000"/>
                </a:solidFill>
                <a:latin typeface="Calibri"/>
              </a:rPr>
              <a:t>Cada 24 hores, el Govern valencià destina: </a:t>
            </a:r>
            <a:endParaRPr/>
          </a:p>
          <a:p>
            <a:pPr>
              <a:lnSpc>
                <a:spcPct val="100000"/>
              </a:lnSpc>
            </a:pPr>
            <a:r>
              <a:rPr lang="es-ES">
                <a:solidFill>
                  <a:srgbClr val="000000"/>
                </a:solidFill>
                <a:latin typeface="Calibri"/>
              </a:rPr>
              <a:t>	</a:t>
            </a:r>
            <a:r>
              <a:rPr b="1" lang="es-ES">
                <a:solidFill>
                  <a:srgbClr val="77933c"/>
                </a:solidFill>
                <a:latin typeface="Calibri"/>
              </a:rPr>
              <a:t>16,67 M € en Sanitat 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77933c"/>
                </a:solidFill>
                <a:latin typeface="Calibri"/>
              </a:rPr>
              <a:t>	</a:t>
            </a:r>
            <a:r>
              <a:rPr b="1" lang="es-ES">
                <a:solidFill>
                  <a:srgbClr val="77933c"/>
                </a:solidFill>
                <a:latin typeface="Calibri"/>
              </a:rPr>
              <a:t> </a:t>
            </a:r>
            <a:r>
              <a:rPr b="1" lang="es-ES">
                <a:solidFill>
                  <a:srgbClr val="77933c"/>
                </a:solidFill>
                <a:latin typeface="Calibri"/>
              </a:rPr>
              <a:t>12,08 M € en Educació 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77933c"/>
                </a:solidFill>
                <a:latin typeface="Calibri"/>
              </a:rPr>
              <a:t>	</a:t>
            </a:r>
            <a:r>
              <a:rPr b="1" lang="es-ES">
                <a:solidFill>
                  <a:srgbClr val="77933c"/>
                </a:solidFill>
                <a:latin typeface="Calibri"/>
              </a:rPr>
              <a:t>2,87 M € en Igualtat i Polítiques Inclusive s 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77933c"/>
                </a:solidFill>
                <a:latin typeface="Calibri"/>
              </a:rPr>
              <a:t>	</a:t>
            </a:r>
            <a:r>
              <a:rPr b="1" lang="es-ES">
                <a:solidFill>
                  <a:srgbClr val="77933c"/>
                </a:solidFill>
                <a:latin typeface="Calibri"/>
              </a:rPr>
              <a:t>960.000 € per a Ocupació </a:t>
            </a:r>
            <a:endParaRPr/>
          </a:p>
          <a:p>
            <a:pPr>
              <a:lnSpc>
                <a:spcPct val="100000"/>
              </a:lnSpc>
            </a:pPr>
            <a:r>
              <a:rPr b="1" lang="es-ES">
                <a:solidFill>
                  <a:srgbClr val="77933c"/>
                </a:solidFill>
                <a:latin typeface="Calibri"/>
              </a:rPr>
              <a:t>	</a:t>
            </a:r>
            <a:r>
              <a:rPr b="1" lang="es-ES">
                <a:solidFill>
                  <a:srgbClr val="77933c"/>
                </a:solidFill>
                <a:latin typeface="Calibri"/>
              </a:rPr>
              <a:t>248.296 € per a Habitatge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es-ES">
                <a:solidFill>
                  <a:srgbClr val="000000"/>
                </a:solidFill>
                <a:latin typeface="Calibri"/>
              </a:rPr>
              <a:t>El total de la despesa social (</a:t>
            </a:r>
            <a:r>
              <a:rPr b="1" lang="es-ES">
                <a:solidFill>
                  <a:srgbClr val="c00000"/>
                </a:solidFill>
                <a:latin typeface="Calibri"/>
              </a:rPr>
              <a:t>11.982 M €</a:t>
            </a:r>
            <a:r>
              <a:rPr lang="es-ES">
                <a:solidFill>
                  <a:srgbClr val="000000"/>
                </a:solidFill>
                <a:latin typeface="Calibri"/>
              </a:rPr>
              <a:t>) suposa el </a:t>
            </a:r>
            <a:r>
              <a:rPr b="1" lang="es-ES">
                <a:solidFill>
                  <a:srgbClr val="c00000"/>
                </a:solidFill>
                <a:latin typeface="Calibri"/>
              </a:rPr>
              <a:t>85,77% </a:t>
            </a:r>
            <a:r>
              <a:rPr lang="es-ES">
                <a:solidFill>
                  <a:srgbClr val="000000"/>
                </a:solidFill>
                <a:latin typeface="Calibri"/>
              </a:rPr>
              <a:t>de les despeses no financeres (sense incloure Capítol 3)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67640" y="299700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s-ES" sz="4400">
                <a:solidFill>
                  <a:srgbClr val="000000"/>
                </a:solidFill>
                <a:latin typeface="Calibri"/>
              </a:rPr>
              <a:t>DESPESES.</a:t>
            </a:r>
            <a:r>
              <a:rPr lang="es-ES" sz="4400">
                <a:solidFill>
                  <a:srgbClr val="000000"/>
                </a:solidFill>
                <a:latin typeface="Calibri"/>
              </a:rPr>
              <a:t>
</a:t>
            </a:r>
            <a:r>
              <a:rPr lang="es-ES" sz="4400">
                <a:solidFill>
                  <a:srgbClr val="000000"/>
                </a:solidFill>
                <a:latin typeface="Calibri"/>
              </a:rPr>
              <a:t>CLASSIFICACIÓ ECONÒMICA</a:t>
            </a:r>
            <a:endParaRPr/>
          </a:p>
        </p:txBody>
      </p:sp>
      <p:sp>
        <p:nvSpPr>
          <p:cNvPr id="172" name="Line 2"/>
          <p:cNvSpPr/>
          <p:nvPr/>
        </p:nvSpPr>
        <p:spPr>
          <a:xfrm>
            <a:off x="1403640" y="414900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173" name="Line 3"/>
          <p:cNvSpPr/>
          <p:nvPr/>
        </p:nvSpPr>
        <p:spPr>
          <a:xfrm>
            <a:off x="1403640" y="2996640"/>
            <a:ext cx="6408720" cy="0"/>
          </a:xfrm>
          <a:prstGeom prst="line">
            <a:avLst/>
          </a:prstGeom>
          <a:ln w="44280">
            <a:solidFill>
              <a:srgbClr val="c00000"/>
            </a:solidFill>
            <a:round/>
          </a:ln>
        </p:spPr>
      </p:sp>
      <p:sp>
        <p:nvSpPr>
          <p:cNvPr id="174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4035A76-852A-411A-A0D2-31E860E862B3}" type="slidenum">
              <a:rPr lang="es-ES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