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0" r:id="rId3"/>
  </p:sldIdLst>
  <p:sldSz cx="12801600" cy="9601200" type="A3"/>
  <p:notesSz cx="9926638" cy="14355763"/>
  <p:defaultTextStyle>
    <a:defPPr>
      <a:defRPr lang="es-ES"/>
    </a:defPPr>
    <a:lvl1pPr marL="0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1pPr>
    <a:lvl2pPr marL="580598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2pPr>
    <a:lvl3pPr marL="1161197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3pPr>
    <a:lvl4pPr marL="1741795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4pPr>
    <a:lvl5pPr marL="2322393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5pPr>
    <a:lvl6pPr marL="2902991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6pPr>
    <a:lvl7pPr marL="3483590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7pPr>
    <a:lvl8pPr marL="4064188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8pPr>
    <a:lvl9pPr marL="4644786" algn="l" defTabSz="1161197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19E"/>
    <a:srgbClr val="3B79C3"/>
    <a:srgbClr val="C0504C"/>
    <a:srgbClr val="C0504D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62" y="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04062105073097E-2"/>
          <c:y val="0.10732223903177"/>
          <c:w val="0.90153457302762197"/>
          <c:h val="0.87255673222390295"/>
        </c:manualLayout>
      </c:layout>
      <c:areaChart>
        <c:grouping val="stack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Govern del PP</c:v>
                </c:pt>
              </c:strCache>
            </c:strRef>
          </c:tx>
          <c:spPr>
            <a:noFill/>
            <a:ln cap="rnd"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c:spPr>
          <c:cat>
            <c:strRef>
              <c:f>categories</c:f>
              <c:strCache>
                <c:ptCount val="19"/>
                <c:pt idx="0">
                  <c:v>2009</c:v>
                </c:pt>
                <c:pt idx="2">
                  <c:v>2010</c:v>
                </c:pt>
                <c:pt idx="4">
                  <c:v>2011</c:v>
                </c:pt>
                <c:pt idx="6">
                  <c:v>2012</c:v>
                </c:pt>
                <c:pt idx="8">
                  <c:v>2013</c:v>
                </c:pt>
                <c:pt idx="10">
                  <c:v>2014</c:v>
                </c:pt>
                <c:pt idx="12">
                  <c:v>2015</c:v>
                </c:pt>
                <c:pt idx="14">
                  <c:v>2016</c:v>
                </c:pt>
                <c:pt idx="16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9"/>
                <c:pt idx="0">
                  <c:v>0.9</c:v>
                </c:pt>
                <c:pt idx="1">
                  <c:v>0.91449999999999998</c:v>
                </c:pt>
                <c:pt idx="2">
                  <c:v>0.92900000000000005</c:v>
                </c:pt>
                <c:pt idx="3">
                  <c:v>0.92800000000000005</c:v>
                </c:pt>
                <c:pt idx="4">
                  <c:v>0.92700000000000005</c:v>
                </c:pt>
                <c:pt idx="5">
                  <c:v>0.9375</c:v>
                </c:pt>
                <c:pt idx="6">
                  <c:v>0.94799999999999995</c:v>
                </c:pt>
                <c:pt idx="7">
                  <c:v>0.91349999999999998</c:v>
                </c:pt>
                <c:pt idx="8">
                  <c:v>0.879</c:v>
                </c:pt>
                <c:pt idx="9">
                  <c:v>0.89849999999999997</c:v>
                </c:pt>
                <c:pt idx="10">
                  <c:v>0.91800000000000004</c:v>
                </c:pt>
                <c:pt idx="11">
                  <c:v>0.91900000000000004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Govern del Botànic</c:v>
                </c:pt>
              </c:strCache>
            </c:strRef>
          </c:tx>
          <c:spPr>
            <a:noFill/>
            <a:ln w="15875"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c:spPr>
          <c:cat>
            <c:strRef>
              <c:f>categories</c:f>
              <c:strCache>
                <c:ptCount val="19"/>
                <c:pt idx="0">
                  <c:v>2009</c:v>
                </c:pt>
                <c:pt idx="2">
                  <c:v>2010</c:v>
                </c:pt>
                <c:pt idx="4">
                  <c:v>2011</c:v>
                </c:pt>
                <c:pt idx="6">
                  <c:v>2012</c:v>
                </c:pt>
                <c:pt idx="8">
                  <c:v>2013</c:v>
                </c:pt>
                <c:pt idx="10">
                  <c:v>2014</c:v>
                </c:pt>
                <c:pt idx="12">
                  <c:v>2015</c:v>
                </c:pt>
                <c:pt idx="14">
                  <c:v>2016</c:v>
                </c:pt>
                <c:pt idx="16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9"/>
                <c:pt idx="12">
                  <c:v>0.92</c:v>
                </c:pt>
                <c:pt idx="13">
                  <c:v>0.92700000000000005</c:v>
                </c:pt>
                <c:pt idx="14">
                  <c:v>0.93400000000000005</c:v>
                </c:pt>
                <c:pt idx="15">
                  <c:v>0.93300000000000005</c:v>
                </c:pt>
                <c:pt idx="16">
                  <c:v>0.93200000000000005</c:v>
                </c:pt>
                <c:pt idx="17">
                  <c:v>0.94699999999999995</c:v>
                </c:pt>
                <c:pt idx="18">
                  <c:v>0.96199999999999997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305384"/>
        <c:axId val="224779992"/>
      </c:areaChart>
      <c:catAx>
        <c:axId val="339305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779992"/>
        <c:crosses val="autoZero"/>
        <c:auto val="1"/>
        <c:lblAlgn val="ctr"/>
        <c:lblOffset val="100"/>
        <c:noMultiLvlLbl val="1"/>
      </c:catAx>
      <c:valAx>
        <c:axId val="224779992"/>
        <c:scaling>
          <c:orientation val="minMax"/>
          <c:max val="1"/>
          <c:min val="0.84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9305384"/>
        <c:crossesAt val="1"/>
        <c:crossBetween val="midCat"/>
      </c:valAx>
      <c:spPr>
        <a:ln>
          <a:noFill/>
        </a:ln>
        <a:effectLst/>
      </c:spPr>
    </c:plotArea>
    <c:plotVisOnly val="1"/>
    <c:dispBlanksAs val="span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userShapes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Consell PP</c:v>
                </c:pt>
              </c:strCache>
            </c:strRef>
          </c:tx>
          <c:spPr>
            <a:noFill/>
            <a:ln w="15875">
              <a:solidFill>
                <a:schemeClr val="tx1"/>
              </a:solidFill>
            </a:ln>
          </c:spPr>
          <c:cat>
            <c:strRef>
              <c:f>Hoja1!$A$2:$A$20</c:f>
              <c:strCache>
                <c:ptCount val="19"/>
                <c:pt idx="0">
                  <c:v>dec. 2009</c:v>
                </c:pt>
                <c:pt idx="1">
                  <c:v>juny 2010</c:v>
                </c:pt>
                <c:pt idx="2">
                  <c:v>dec. 2010</c:v>
                </c:pt>
                <c:pt idx="3">
                  <c:v>juny 2011</c:v>
                </c:pt>
                <c:pt idx="4">
                  <c:v>dec. 2011</c:v>
                </c:pt>
                <c:pt idx="5">
                  <c:v>juny 2012</c:v>
                </c:pt>
                <c:pt idx="6">
                  <c:v>dec. 2012</c:v>
                </c:pt>
                <c:pt idx="7">
                  <c:v>juny 2013</c:v>
                </c:pt>
                <c:pt idx="8">
                  <c:v>dec. 2013</c:v>
                </c:pt>
                <c:pt idx="9">
                  <c:v>juny2014</c:v>
                </c:pt>
                <c:pt idx="10">
                  <c:v>dec. 2014</c:v>
                </c:pt>
                <c:pt idx="11">
                  <c:v>juny 2015</c:v>
                </c:pt>
                <c:pt idx="12">
                  <c:v>dec. 2015</c:v>
                </c:pt>
                <c:pt idx="13">
                  <c:v>juny 2016</c:v>
                </c:pt>
                <c:pt idx="14">
                  <c:v>dec. 2016</c:v>
                </c:pt>
                <c:pt idx="15">
                  <c:v>juny 2017</c:v>
                </c:pt>
                <c:pt idx="16">
                  <c:v>dec. 2017</c:v>
                </c:pt>
                <c:pt idx="17">
                  <c:v>juny 2018</c:v>
                </c:pt>
                <c:pt idx="18">
                  <c:v>dec. 2018</c:v>
                </c:pt>
              </c:strCache>
            </c:strRef>
          </c:cat>
          <c:val>
            <c:numRef>
              <c:f>Hoja1!$B$2:$B$20</c:f>
              <c:numCache>
                <c:formatCode>General</c:formatCode>
                <c:ptCount val="19"/>
                <c:pt idx="0">
                  <c:v>17793</c:v>
                </c:pt>
                <c:pt idx="1">
                  <c:v>17811</c:v>
                </c:pt>
                <c:pt idx="2">
                  <c:v>17829</c:v>
                </c:pt>
                <c:pt idx="3">
                  <c:v>17437.5</c:v>
                </c:pt>
                <c:pt idx="4">
                  <c:v>17046</c:v>
                </c:pt>
                <c:pt idx="5">
                  <c:v>16389.5</c:v>
                </c:pt>
                <c:pt idx="6">
                  <c:v>15733</c:v>
                </c:pt>
                <c:pt idx="7">
                  <c:v>14835.5</c:v>
                </c:pt>
                <c:pt idx="8">
                  <c:v>13938</c:v>
                </c:pt>
                <c:pt idx="9">
                  <c:v>14166.5</c:v>
                </c:pt>
                <c:pt idx="10">
                  <c:v>14395</c:v>
                </c:pt>
                <c:pt idx="11">
                  <c:v>14743.5</c:v>
                </c:pt>
                <c:pt idx="12">
                  <c:v>15092</c:v>
                </c:pt>
                <c:pt idx="13">
                  <c:v>15093.5</c:v>
                </c:pt>
                <c:pt idx="14">
                  <c:v>15095</c:v>
                </c:pt>
                <c:pt idx="15">
                  <c:v>15203.5</c:v>
                </c:pt>
                <c:pt idx="16">
                  <c:v>15312</c:v>
                </c:pt>
                <c:pt idx="17">
                  <c:v>15744.5</c:v>
                </c:pt>
                <c:pt idx="18">
                  <c:v>16177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Consell Botànic</c:v>
                </c:pt>
              </c:strCache>
            </c:strRef>
          </c:tx>
          <c:spPr>
            <a:solidFill>
              <a:srgbClr val="3B79C3"/>
            </a:solidFill>
            <a:ln w="15875">
              <a:solidFill>
                <a:schemeClr val="tx1"/>
              </a:solidFill>
            </a:ln>
          </c:spPr>
          <c:cat>
            <c:strRef>
              <c:f>Hoja1!$A$2:$A$20</c:f>
              <c:strCache>
                <c:ptCount val="19"/>
                <c:pt idx="0">
                  <c:v>dec. 2009</c:v>
                </c:pt>
                <c:pt idx="1">
                  <c:v>juny 2010</c:v>
                </c:pt>
                <c:pt idx="2">
                  <c:v>dec. 2010</c:v>
                </c:pt>
                <c:pt idx="3">
                  <c:v>juny 2011</c:v>
                </c:pt>
                <c:pt idx="4">
                  <c:v>dec. 2011</c:v>
                </c:pt>
                <c:pt idx="5">
                  <c:v>juny 2012</c:v>
                </c:pt>
                <c:pt idx="6">
                  <c:v>dec. 2012</c:v>
                </c:pt>
                <c:pt idx="7">
                  <c:v>juny 2013</c:v>
                </c:pt>
                <c:pt idx="8">
                  <c:v>dec. 2013</c:v>
                </c:pt>
                <c:pt idx="9">
                  <c:v>juny2014</c:v>
                </c:pt>
                <c:pt idx="10">
                  <c:v>dec. 2014</c:v>
                </c:pt>
                <c:pt idx="11">
                  <c:v>juny 2015</c:v>
                </c:pt>
                <c:pt idx="12">
                  <c:v>dec. 2015</c:v>
                </c:pt>
                <c:pt idx="13">
                  <c:v>juny 2016</c:v>
                </c:pt>
                <c:pt idx="14">
                  <c:v>dec. 2016</c:v>
                </c:pt>
                <c:pt idx="15">
                  <c:v>juny 2017</c:v>
                </c:pt>
                <c:pt idx="16">
                  <c:v>dec. 2017</c:v>
                </c:pt>
                <c:pt idx="17">
                  <c:v>juny 2018</c:v>
                </c:pt>
                <c:pt idx="18">
                  <c:v>dec. 2018</c:v>
                </c:pt>
              </c:strCache>
            </c:strRef>
          </c:cat>
          <c:val>
            <c:numRef>
              <c:f>Hoja1!$C$2:$C$20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836640"/>
        <c:axId val="284836248"/>
      </c:areaChart>
      <c:catAx>
        <c:axId val="28483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84836248"/>
        <c:crosses val="autoZero"/>
        <c:auto val="1"/>
        <c:lblAlgn val="ctr"/>
        <c:lblOffset val="100"/>
        <c:noMultiLvlLbl val="0"/>
      </c:catAx>
      <c:valAx>
        <c:axId val="284836248"/>
        <c:scaling>
          <c:orientation val="minMax"/>
          <c:min val="12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400"/>
            </a:pPr>
            <a:endParaRPr lang="es-ES"/>
          </a:p>
        </c:txPr>
        <c:crossAx val="284836640"/>
        <c:crosses val="autoZero"/>
        <c:crossBetween val="midCat"/>
        <c:majorUnit val="500"/>
      </c:valAx>
      <c:spPr>
        <a:ln>
          <a:solidFill>
            <a:schemeClr val="bg1"/>
          </a:solidFill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0.67282</cdr:x>
      <cdr:y>0.05524</cdr:y>
    </cdr:from>
    <cdr:to>
      <cdr:x>0.97918</cdr:x>
      <cdr:y>0.17054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8246423" y="438090"/>
          <a:ext cx="3754874" cy="9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600" b="1" dirty="0" smtClean="0"/>
            <a:t>MITJANA ESPANYOLA 3.398 (100%)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0.06944</cdr:x>
      <cdr:y>0.64841</cdr:y>
    </cdr:from>
    <cdr:to>
      <cdr:x>0.07648</cdr:x>
      <cdr:y>0.65774</cdr:y>
    </cdr:to>
    <cdr:sp macro="" textlink="">
      <cdr:nvSpPr>
        <cdr:cNvPr id="4" name="Elipse 3"/>
        <cdr:cNvSpPr/>
      </cdr:nvSpPr>
      <cdr:spPr>
        <a:xfrm xmlns:a="http://schemas.openxmlformats.org/drawingml/2006/main">
          <a:off x="851032" y="5142290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0.47032</cdr:x>
      <cdr:y>0.76202</cdr:y>
    </cdr:from>
    <cdr:to>
      <cdr:x>0.47737</cdr:x>
      <cdr:y>0.77135</cdr:y>
    </cdr:to>
    <cdr:sp macro="" textlink="">
      <cdr:nvSpPr>
        <cdr:cNvPr id="6" name="Elipse 5"/>
        <cdr:cNvSpPr/>
      </cdr:nvSpPr>
      <cdr:spPr>
        <a:xfrm xmlns:a="http://schemas.openxmlformats.org/drawingml/2006/main">
          <a:off x="5764519" y="6043310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0.57103</cdr:x>
      <cdr:y>0.55044</cdr:y>
    </cdr:from>
    <cdr:to>
      <cdr:x>0.57807</cdr:x>
      <cdr:y>0.55977</cdr:y>
    </cdr:to>
    <cdr:sp macro="" textlink="">
      <cdr:nvSpPr>
        <cdr:cNvPr id="7" name="Elipse 6"/>
        <cdr:cNvSpPr/>
      </cdr:nvSpPr>
      <cdr:spPr>
        <a:xfrm xmlns:a="http://schemas.openxmlformats.org/drawingml/2006/main">
          <a:off x="6998839" y="4365331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0.67091</cdr:x>
      <cdr:y>0.53822</cdr:y>
    </cdr:from>
    <cdr:to>
      <cdr:x>0.67795</cdr:x>
      <cdr:y>0.54755</cdr:y>
    </cdr:to>
    <cdr:sp macro="" textlink="">
      <cdr:nvSpPr>
        <cdr:cNvPr id="8" name="Elipse 7"/>
        <cdr:cNvSpPr/>
      </cdr:nvSpPr>
      <cdr:spPr>
        <a:xfrm xmlns:a="http://schemas.openxmlformats.org/drawingml/2006/main">
          <a:off x="8222957" y="4268425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0.87107</cdr:x>
      <cdr:y>0.47519</cdr:y>
    </cdr:from>
    <cdr:to>
      <cdr:x>0.87812</cdr:x>
      <cdr:y>0.48452</cdr:y>
    </cdr:to>
    <cdr:sp macro="" textlink="">
      <cdr:nvSpPr>
        <cdr:cNvPr id="9" name="Elipse 8"/>
        <cdr:cNvSpPr/>
      </cdr:nvSpPr>
      <cdr:spPr>
        <a:xfrm xmlns:a="http://schemas.openxmlformats.org/drawingml/2006/main">
          <a:off x="10676296" y="3768603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0.96999</cdr:x>
      <cdr:y>0.31296</cdr:y>
    </cdr:from>
    <cdr:to>
      <cdr:x>0.97704</cdr:x>
      <cdr:y>0.32229</cdr:y>
    </cdr:to>
    <cdr:sp macro="" textlink="">
      <cdr:nvSpPr>
        <cdr:cNvPr id="11" name="Elipse 10"/>
        <cdr:cNvSpPr/>
      </cdr:nvSpPr>
      <cdr:spPr>
        <a:xfrm xmlns:a="http://schemas.openxmlformats.org/drawingml/2006/main">
          <a:off x="11888721" y="2482001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0.77132</cdr:x>
      <cdr:y>0.46355</cdr:y>
    </cdr:from>
    <cdr:to>
      <cdr:x>0.77836</cdr:x>
      <cdr:y>0.47288</cdr:y>
    </cdr:to>
    <cdr:sp macro="" textlink="">
      <cdr:nvSpPr>
        <cdr:cNvPr id="12" name="Elipse 11"/>
        <cdr:cNvSpPr/>
      </cdr:nvSpPr>
      <cdr:spPr>
        <a:xfrm xmlns:a="http://schemas.openxmlformats.org/drawingml/2006/main">
          <a:off x="9453649" y="3676235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0.26961</cdr:x>
      <cdr:y>0.10224</cdr:y>
    </cdr:from>
    <cdr:to>
      <cdr:x>0.27665</cdr:x>
      <cdr:y>0.11157</cdr:y>
    </cdr:to>
    <cdr:sp macro="" textlink="">
      <cdr:nvSpPr>
        <cdr:cNvPr id="14" name="Elipse 13"/>
        <cdr:cNvSpPr/>
      </cdr:nvSpPr>
      <cdr:spPr>
        <a:xfrm xmlns:a="http://schemas.openxmlformats.org/drawingml/2006/main">
          <a:off x="3304451" y="810865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0.36936</cdr:x>
      <cdr:y>0.38668</cdr:y>
    </cdr:from>
    <cdr:to>
      <cdr:x>0.3764</cdr:x>
      <cdr:y>0.39601</cdr:y>
    </cdr:to>
    <cdr:sp macro="" textlink="">
      <cdr:nvSpPr>
        <cdr:cNvPr id="15" name="Elipse 14"/>
        <cdr:cNvSpPr/>
      </cdr:nvSpPr>
      <cdr:spPr>
        <a:xfrm xmlns:a="http://schemas.openxmlformats.org/drawingml/2006/main">
          <a:off x="4527035" y="3066625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0.56934</cdr:x>
      <cdr:y>0.10111</cdr:y>
    </cdr:from>
    <cdr:to>
      <cdr:x>0.57639</cdr:x>
      <cdr:y>0.11044</cdr:y>
    </cdr:to>
    <cdr:sp macro="" textlink="">
      <cdr:nvSpPr>
        <cdr:cNvPr id="16" name="Elipse 15"/>
        <cdr:cNvSpPr/>
      </cdr:nvSpPr>
      <cdr:spPr>
        <a:xfrm xmlns:a="http://schemas.openxmlformats.org/drawingml/2006/main">
          <a:off x="6978159" y="801866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0.77039</cdr:x>
      <cdr:y>0.10111</cdr:y>
    </cdr:from>
    <cdr:to>
      <cdr:x>0.77743</cdr:x>
      <cdr:y>0.11044</cdr:y>
    </cdr:to>
    <cdr:sp macro="" textlink="">
      <cdr:nvSpPr>
        <cdr:cNvPr id="17" name="Elipse 16"/>
        <cdr:cNvSpPr/>
      </cdr:nvSpPr>
      <cdr:spPr>
        <a:xfrm xmlns:a="http://schemas.openxmlformats.org/drawingml/2006/main">
          <a:off x="9442283" y="801866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0.87091</cdr:x>
      <cdr:y>0.10111</cdr:y>
    </cdr:from>
    <cdr:to>
      <cdr:x>0.87796</cdr:x>
      <cdr:y>0.11044</cdr:y>
    </cdr:to>
    <cdr:sp macro="" textlink="">
      <cdr:nvSpPr>
        <cdr:cNvPr id="18" name="Elipse 17"/>
        <cdr:cNvSpPr/>
      </cdr:nvSpPr>
      <cdr:spPr>
        <a:xfrm xmlns:a="http://schemas.openxmlformats.org/drawingml/2006/main">
          <a:off x="10674345" y="801866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0.96989</cdr:x>
      <cdr:y>0.10111</cdr:y>
    </cdr:from>
    <cdr:to>
      <cdr:x>0.97693</cdr:x>
      <cdr:y>0.11044</cdr:y>
    </cdr:to>
    <cdr:sp macro="" textlink="">
      <cdr:nvSpPr>
        <cdr:cNvPr id="19" name="Elipse 18"/>
        <cdr:cNvSpPr/>
      </cdr:nvSpPr>
      <cdr:spPr>
        <a:xfrm xmlns:a="http://schemas.openxmlformats.org/drawingml/2006/main">
          <a:off x="11887452" y="801866"/>
          <a:ext cx="86310" cy="7398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0.05761</cdr:x>
      <cdr:y>0.51122</cdr:y>
    </cdr:from>
    <cdr:to>
      <cdr:x>0.13221</cdr:x>
      <cdr:y>0.62652</cdr:y>
    </cdr:to>
    <cdr:sp macro="" textlink="">
      <cdr:nvSpPr>
        <cdr:cNvPr id="2" name="CuadroTexto 1"/>
        <cdr:cNvSpPr txBox="1"/>
      </cdr:nvSpPr>
      <cdr:spPr>
        <a:xfrm xmlns:a="http://schemas.openxmlformats.org/drawingml/2006/main" rot="16200000">
          <a:off x="706066" y="40543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3.493 (90%)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0.15797</cdr:x>
      <cdr:y>0.34606</cdr:y>
    </cdr:from>
    <cdr:to>
      <cdr:x>0.23257</cdr:x>
      <cdr:y>0.46136</cdr:y>
    </cdr:to>
    <cdr:sp macro="" textlink="">
      <cdr:nvSpPr>
        <cdr:cNvPr id="20" name="CuadroTexto 19"/>
        <cdr:cNvSpPr txBox="1"/>
      </cdr:nvSpPr>
      <cdr:spPr>
        <a:xfrm xmlns:a="http://schemas.openxmlformats.org/drawingml/2006/main" rot="16200000">
          <a:off x="1936110" y="274447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3.488 (92,9%)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0.25973</cdr:x>
      <cdr:y>0.36322</cdr:y>
    </cdr:from>
    <cdr:to>
      <cdr:x>0.33434</cdr:x>
      <cdr:y>0.47851</cdr:y>
    </cdr:to>
    <cdr:sp macro="" textlink="">
      <cdr:nvSpPr>
        <cdr:cNvPr id="21" name="CuadroTexto 20"/>
        <cdr:cNvSpPr txBox="1"/>
      </cdr:nvSpPr>
      <cdr:spPr>
        <a:xfrm xmlns:a="http://schemas.openxmlformats.org/drawingml/2006/main" rot="16200000">
          <a:off x="3183387" y="28805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3.331 (92,7%)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0.36101</cdr:x>
      <cdr:y>0.26382</cdr:y>
    </cdr:from>
    <cdr:to>
      <cdr:x>0.43562</cdr:x>
      <cdr:y>0.37912</cdr:y>
    </cdr:to>
    <cdr:sp macro="" textlink="">
      <cdr:nvSpPr>
        <cdr:cNvPr id="22" name="CuadroTexto 21"/>
        <cdr:cNvSpPr txBox="1"/>
      </cdr:nvSpPr>
      <cdr:spPr>
        <a:xfrm xmlns:a="http://schemas.openxmlformats.org/drawingml/2006/main" rot="16200000">
          <a:off x="4424770" y="20922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3.067 (94,8%)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0.46415</cdr:x>
      <cdr:y>0.60908</cdr:y>
    </cdr:from>
    <cdr:to>
      <cdr:x>0.53875</cdr:x>
      <cdr:y>0.72438</cdr:y>
    </cdr:to>
    <cdr:sp macro="" textlink="">
      <cdr:nvSpPr>
        <cdr:cNvPr id="23" name="CuadroTexto 22"/>
        <cdr:cNvSpPr txBox="1"/>
      </cdr:nvSpPr>
      <cdr:spPr>
        <a:xfrm xmlns:a="http://schemas.openxmlformats.org/drawingml/2006/main" rot="16200000">
          <a:off x="5688830" y="48303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2.726 (87,9%)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0.55988</cdr:x>
      <cdr:y>0.41389</cdr:y>
    </cdr:from>
    <cdr:to>
      <cdr:x>0.63449</cdr:x>
      <cdr:y>0.52919</cdr:y>
    </cdr:to>
    <cdr:sp macro="" textlink="">
      <cdr:nvSpPr>
        <cdr:cNvPr id="24" name="CuadroTexto 23"/>
        <cdr:cNvSpPr txBox="1"/>
      </cdr:nvSpPr>
      <cdr:spPr>
        <a:xfrm xmlns:a="http://schemas.openxmlformats.org/drawingml/2006/main" rot="16200000">
          <a:off x="6862179" y="32823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2.876 (91,8%)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0.66165</cdr:x>
      <cdr:y>0.40817</cdr:y>
    </cdr:from>
    <cdr:to>
      <cdr:x>0.73625</cdr:x>
      <cdr:y>0.52347</cdr:y>
    </cdr:to>
    <cdr:sp macro="" textlink="">
      <cdr:nvSpPr>
        <cdr:cNvPr id="25" name="CuadroTexto 24"/>
        <cdr:cNvSpPr txBox="1"/>
      </cdr:nvSpPr>
      <cdr:spPr>
        <a:xfrm xmlns:a="http://schemas.openxmlformats.org/drawingml/2006/main" rot="16200000">
          <a:off x="8109456" y="32370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3.030 (92%)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0.75923</cdr:x>
      <cdr:y>0.33451</cdr:y>
    </cdr:from>
    <cdr:to>
      <cdr:x>0.83384</cdr:x>
      <cdr:y>0.44981</cdr:y>
    </cdr:to>
    <cdr:sp macro="" textlink="">
      <cdr:nvSpPr>
        <cdr:cNvPr id="27" name="CuadroTexto 26"/>
        <cdr:cNvSpPr txBox="1"/>
      </cdr:nvSpPr>
      <cdr:spPr>
        <a:xfrm xmlns:a="http://schemas.openxmlformats.org/drawingml/2006/main" rot="16200000">
          <a:off x="9305483" y="26528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3.043 (93,4%)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0.85822</cdr:x>
      <cdr:y>0.35023</cdr:y>
    </cdr:from>
    <cdr:to>
      <cdr:x>0.93282</cdr:x>
      <cdr:y>0.46553</cdr:y>
    </cdr:to>
    <cdr:sp macro="" textlink="">
      <cdr:nvSpPr>
        <cdr:cNvPr id="28" name="CuadroTexto 27"/>
        <cdr:cNvSpPr txBox="1"/>
      </cdr:nvSpPr>
      <cdr:spPr>
        <a:xfrm xmlns:a="http://schemas.openxmlformats.org/drawingml/2006/main" rot="16200000">
          <a:off x="10518744" y="27775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3.099 (93,2%)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0.95777</cdr:x>
      <cdr:y>0.18724</cdr:y>
    </cdr:from>
    <cdr:to>
      <cdr:x>0.99384</cdr:x>
      <cdr:y>0.30254</cdr:y>
    </cdr:to>
    <cdr:sp macro="" textlink="">
      <cdr:nvSpPr>
        <cdr:cNvPr id="29" name="CuadroTexto 28"/>
        <cdr:cNvSpPr txBox="1"/>
      </cdr:nvSpPr>
      <cdr:spPr>
        <a:xfrm xmlns:a="http://schemas.openxmlformats.org/drawingml/2006/main" rot="16200000">
          <a:off x="11502776" y="1721116"/>
          <a:ext cx="914400" cy="44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3.259 (96,2%)</a:t>
          </a:r>
          <a:endParaRPr lang="es-ES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0.3617</cdr:x>
      <cdr:y>0.38835</cdr:y>
    </cdr:from>
    <cdr:to>
      <cdr:x>0.36844</cdr:x>
      <cdr:y>0.39709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4630283" y="3098941"/>
          <a:ext cx="86310" cy="697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0.26108</cdr:x>
      <cdr:y>0.21249</cdr:y>
    </cdr:from>
    <cdr:to>
      <cdr:x>0.26782</cdr:x>
      <cdr:y>0.22123</cdr:y>
    </cdr:to>
    <cdr:sp macro="" textlink="">
      <cdr:nvSpPr>
        <cdr:cNvPr id="3" name="Elipse 2"/>
        <cdr:cNvSpPr/>
      </cdr:nvSpPr>
      <cdr:spPr>
        <a:xfrm xmlns:a="http://schemas.openxmlformats.org/drawingml/2006/main">
          <a:off x="3342236" y="1695609"/>
          <a:ext cx="86310" cy="697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0.15816</cdr:x>
      <cdr:y>0.10627</cdr:y>
    </cdr:from>
    <cdr:to>
      <cdr:x>0.1649</cdr:x>
      <cdr:y>0.11501</cdr:y>
    </cdr:to>
    <cdr:sp macro="" textlink="">
      <cdr:nvSpPr>
        <cdr:cNvPr id="4" name="Elipse 3"/>
        <cdr:cNvSpPr/>
      </cdr:nvSpPr>
      <cdr:spPr>
        <a:xfrm xmlns:a="http://schemas.openxmlformats.org/drawingml/2006/main">
          <a:off x="2024681" y="848042"/>
          <a:ext cx="86310" cy="697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0.05527</cdr:x>
      <cdr:y>0.11204</cdr:y>
    </cdr:from>
    <cdr:to>
      <cdr:x>0.06202</cdr:x>
      <cdr:y>0.12077</cdr:y>
    </cdr:to>
    <cdr:sp macro="" textlink="">
      <cdr:nvSpPr>
        <cdr:cNvPr id="5" name="Elipse 4"/>
        <cdr:cNvSpPr/>
      </cdr:nvSpPr>
      <cdr:spPr>
        <a:xfrm xmlns:a="http://schemas.openxmlformats.org/drawingml/2006/main">
          <a:off x="707597" y="894012"/>
          <a:ext cx="86310" cy="6973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0.56558</cdr:x>
      <cdr:y>0.56125</cdr:y>
    </cdr:from>
    <cdr:to>
      <cdr:x>0.57232</cdr:x>
      <cdr:y>0.56999</cdr:y>
    </cdr:to>
    <cdr:sp macro="" textlink="">
      <cdr:nvSpPr>
        <cdr:cNvPr id="6" name="Elipse 5"/>
        <cdr:cNvSpPr/>
      </cdr:nvSpPr>
      <cdr:spPr>
        <a:xfrm xmlns:a="http://schemas.openxmlformats.org/drawingml/2006/main">
          <a:off x="7240324" y="4478613"/>
          <a:ext cx="86310" cy="6973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ES"/>
          </a:defPPr>
          <a:lvl1pPr marL="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8059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61197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741795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322393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902991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483590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064188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644786" algn="l" defTabSz="1161197" rtl="0" eaLnBrk="1" latinLnBrk="0" hangingPunct="1">
            <a:defRPr sz="2286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0.66691</cdr:x>
      <cdr:y>0.47038</cdr:y>
    </cdr:from>
    <cdr:to>
      <cdr:x>0.67365</cdr:x>
      <cdr:y>0.47912</cdr:y>
    </cdr:to>
    <cdr:sp macro="" textlink="">
      <cdr:nvSpPr>
        <cdr:cNvPr id="7" name="Elipse 6"/>
        <cdr:cNvSpPr/>
      </cdr:nvSpPr>
      <cdr:spPr>
        <a:xfrm xmlns:a="http://schemas.openxmlformats.org/drawingml/2006/main">
          <a:off x="8537473" y="3753523"/>
          <a:ext cx="86310" cy="697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0.7684</cdr:x>
      <cdr:y>0.47034</cdr:y>
    </cdr:from>
    <cdr:to>
      <cdr:x>0.77514</cdr:x>
      <cdr:y>0.47908</cdr:y>
    </cdr:to>
    <cdr:sp macro="" textlink="">
      <cdr:nvSpPr>
        <cdr:cNvPr id="8" name="Elipse 7"/>
        <cdr:cNvSpPr/>
      </cdr:nvSpPr>
      <cdr:spPr>
        <a:xfrm xmlns:a="http://schemas.openxmlformats.org/drawingml/2006/main">
          <a:off x="9836701" y="3753211"/>
          <a:ext cx="86310" cy="697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0.8704</cdr:x>
      <cdr:y>0.44013</cdr:y>
    </cdr:from>
    <cdr:to>
      <cdr:x>0.87715</cdr:x>
      <cdr:y>0.44887</cdr:y>
    </cdr:to>
    <cdr:sp macro="" textlink="">
      <cdr:nvSpPr>
        <cdr:cNvPr id="9" name="Elipse 8"/>
        <cdr:cNvSpPr/>
      </cdr:nvSpPr>
      <cdr:spPr>
        <a:xfrm xmlns:a="http://schemas.openxmlformats.org/drawingml/2006/main">
          <a:off x="11142554" y="3512131"/>
          <a:ext cx="86310" cy="697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0.96993</cdr:x>
      <cdr:y>0.32765</cdr:y>
    </cdr:from>
    <cdr:to>
      <cdr:x>0.97667</cdr:x>
      <cdr:y>0.33639</cdr:y>
    </cdr:to>
    <cdr:sp macro="" textlink="">
      <cdr:nvSpPr>
        <cdr:cNvPr id="10" name="Elipse 9"/>
        <cdr:cNvSpPr/>
      </cdr:nvSpPr>
      <cdr:spPr>
        <a:xfrm xmlns:a="http://schemas.openxmlformats.org/drawingml/2006/main">
          <a:off x="12416627" y="2614589"/>
          <a:ext cx="86310" cy="697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0.15078</cdr:x>
      <cdr:y>0.02131</cdr:y>
    </cdr:from>
    <cdr:to>
      <cdr:x>0.22221</cdr:x>
      <cdr:y>0.1018</cdr:y>
    </cdr:to>
    <cdr:sp macro="" textlink="">
      <cdr:nvSpPr>
        <cdr:cNvPr id="11" name="CuadroTexto 10"/>
        <cdr:cNvSpPr txBox="1"/>
      </cdr:nvSpPr>
      <cdr:spPr>
        <a:xfrm xmlns:a="http://schemas.openxmlformats.org/drawingml/2006/main" rot="16200000">
          <a:off x="2066283" y="34016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17.829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0.04921</cdr:x>
      <cdr:y>0.02525</cdr:y>
    </cdr:from>
    <cdr:to>
      <cdr:x>0.12064</cdr:x>
      <cdr:y>0.10573</cdr:y>
    </cdr:to>
    <cdr:sp macro="" textlink="">
      <cdr:nvSpPr>
        <cdr:cNvPr id="12" name="CuadroTexto 11"/>
        <cdr:cNvSpPr txBox="1"/>
      </cdr:nvSpPr>
      <cdr:spPr>
        <a:xfrm xmlns:a="http://schemas.openxmlformats.org/drawingml/2006/main" rot="16200000">
          <a:off x="766061" y="65397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17.793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0.25484</cdr:x>
      <cdr:y>0.12146</cdr:y>
    </cdr:from>
    <cdr:to>
      <cdr:x>0.32626</cdr:x>
      <cdr:y>0.20195</cdr:y>
    </cdr:to>
    <cdr:sp macro="" textlink="">
      <cdr:nvSpPr>
        <cdr:cNvPr id="13" name="CuadroTexto 12"/>
        <cdr:cNvSpPr txBox="1"/>
      </cdr:nvSpPr>
      <cdr:spPr>
        <a:xfrm xmlns:a="http://schemas.openxmlformats.org/drawingml/2006/main" rot="16200000">
          <a:off x="3398379" y="833184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17.046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0.35576</cdr:x>
      <cdr:y>0.30001</cdr:y>
    </cdr:from>
    <cdr:to>
      <cdr:x>0.42719</cdr:x>
      <cdr:y>0.3805</cdr:y>
    </cdr:to>
    <cdr:sp macro="" textlink="">
      <cdr:nvSpPr>
        <cdr:cNvPr id="14" name="CuadroTexto 13"/>
        <cdr:cNvSpPr txBox="1"/>
      </cdr:nvSpPr>
      <cdr:spPr>
        <a:xfrm xmlns:a="http://schemas.openxmlformats.org/drawingml/2006/main" rot="16200000">
          <a:off x="4690388" y="2257931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15.733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0.46033</cdr:x>
      <cdr:y>0.51791</cdr:y>
    </cdr:from>
    <cdr:to>
      <cdr:x>0.53176</cdr:x>
      <cdr:y>0.5984</cdr:y>
    </cdr:to>
    <cdr:sp macro="" textlink="">
      <cdr:nvSpPr>
        <cdr:cNvPr id="15" name="CuadroTexto 14"/>
        <cdr:cNvSpPr txBox="1"/>
      </cdr:nvSpPr>
      <cdr:spPr>
        <a:xfrm xmlns:a="http://schemas.openxmlformats.org/drawingml/2006/main" rot="16200000">
          <a:off x="6029000" y="3996732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13.938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0.55422</cdr:x>
      <cdr:y>0.46391</cdr:y>
    </cdr:from>
    <cdr:to>
      <cdr:x>0.62564</cdr:x>
      <cdr:y>0.5444</cdr:y>
    </cdr:to>
    <cdr:sp macro="" textlink="">
      <cdr:nvSpPr>
        <cdr:cNvPr id="16" name="CuadroTexto 15"/>
        <cdr:cNvSpPr txBox="1"/>
      </cdr:nvSpPr>
      <cdr:spPr>
        <a:xfrm xmlns:a="http://schemas.openxmlformats.org/drawingml/2006/main" rot="16200000">
          <a:off x="7230922" y="3565854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14.395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0.66004</cdr:x>
      <cdr:y>0.38103</cdr:y>
    </cdr:from>
    <cdr:to>
      <cdr:x>0.73147</cdr:x>
      <cdr:y>0.46152</cdr:y>
    </cdr:to>
    <cdr:sp macro="" textlink="">
      <cdr:nvSpPr>
        <cdr:cNvPr id="17" name="CuadroTexto 16"/>
        <cdr:cNvSpPr txBox="1"/>
      </cdr:nvSpPr>
      <cdr:spPr>
        <a:xfrm xmlns:a="http://schemas.openxmlformats.org/drawingml/2006/main" rot="16200000">
          <a:off x="8585697" y="2904490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15.092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0.76056</cdr:x>
      <cdr:y>0.37376</cdr:y>
    </cdr:from>
    <cdr:to>
      <cdr:x>0.83199</cdr:x>
      <cdr:y>0.45425</cdr:y>
    </cdr:to>
    <cdr:sp macro="" textlink="">
      <cdr:nvSpPr>
        <cdr:cNvPr id="18" name="CuadroTexto 17"/>
        <cdr:cNvSpPr txBox="1"/>
      </cdr:nvSpPr>
      <cdr:spPr>
        <a:xfrm xmlns:a="http://schemas.openxmlformats.org/drawingml/2006/main" rot="16200000">
          <a:off x="9872437" y="2846477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15.095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0.85888</cdr:x>
      <cdr:y>0.34166</cdr:y>
    </cdr:from>
    <cdr:to>
      <cdr:x>0.9303</cdr:x>
      <cdr:y>0.42214</cdr:y>
    </cdr:to>
    <cdr:sp macro="" textlink="">
      <cdr:nvSpPr>
        <cdr:cNvPr id="19" name="CuadroTexto 18"/>
        <cdr:cNvSpPr txBox="1"/>
      </cdr:nvSpPr>
      <cdr:spPr>
        <a:xfrm xmlns:a="http://schemas.openxmlformats.org/drawingml/2006/main" rot="16200000">
          <a:off x="11131050" y="2590260"/>
          <a:ext cx="64226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15.312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0.95719</cdr:x>
      <cdr:y>0.24246</cdr:y>
    </cdr:from>
    <cdr:to>
      <cdr:x>0.98671</cdr:x>
      <cdr:y>0.32295</cdr:y>
    </cdr:to>
    <cdr:sp macro="" textlink="">
      <cdr:nvSpPr>
        <cdr:cNvPr id="20" name="CuadroTexto 19"/>
        <cdr:cNvSpPr txBox="1"/>
      </cdr:nvSpPr>
      <cdr:spPr>
        <a:xfrm xmlns:a="http://schemas.openxmlformats.org/drawingml/2006/main" rot="16200000">
          <a:off x="12121427" y="2066963"/>
          <a:ext cx="642267" cy="377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16.177</a:t>
          </a:r>
        </a:p>
        <a:p xmlns:a="http://schemas.openxmlformats.org/drawingml/2006/main">
          <a:endParaRPr lang="es-ES" sz="1400" b="1" dirty="0">
            <a:solidFill>
              <a:srgbClr val="ED1C24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40041" y="2246777"/>
            <a:ext cx="11520268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40041" y="5155609"/>
            <a:ext cx="11520268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40040" y="2246777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543498" y="2246777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543498" y="5155609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40040" y="5155609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40040" y="2246777"/>
            <a:ext cx="3709034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35143" y="2246777"/>
            <a:ext cx="3709034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429788" y="2246777"/>
            <a:ext cx="3709034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429788" y="5155609"/>
            <a:ext cx="3709034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535143" y="5155609"/>
            <a:ext cx="3709034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40040" y="5155609"/>
            <a:ext cx="3709034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40041" y="2246777"/>
            <a:ext cx="11520268" cy="556847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40041" y="2246777"/>
            <a:ext cx="11520268" cy="55684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40040" y="2246777"/>
            <a:ext cx="5621840" cy="55684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543498" y="2246777"/>
            <a:ext cx="5621840" cy="55684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40041" y="382693"/>
            <a:ext cx="11520268" cy="743210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40040" y="2246777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40040" y="5155609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543498" y="2246777"/>
            <a:ext cx="5621840" cy="55684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40040" y="2246777"/>
            <a:ext cx="5621840" cy="55684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543498" y="2246777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543498" y="5155609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40040" y="2246777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543498" y="2246777"/>
            <a:ext cx="5621840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40041" y="5155609"/>
            <a:ext cx="11520268" cy="2655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40041" y="382693"/>
            <a:ext cx="11520268" cy="160301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40041" y="2246777"/>
            <a:ext cx="11520268" cy="55684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40040" y="8747069"/>
            <a:ext cx="2982131" cy="6620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377876" y="8747069"/>
            <a:ext cx="4057398" cy="662054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178178" y="8747069"/>
            <a:ext cx="2982131" cy="662054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FE1DBC2-FAFE-42CF-842F-3CAD6A62EDA9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áfico 40"/>
          <p:cNvGraphicFramePr/>
          <p:nvPr>
            <p:extLst>
              <p:ext uri="{D42A27DB-BD31-4B8C-83A1-F6EECF244321}">
                <p14:modId xmlns:p14="http://schemas.microsoft.com/office/powerpoint/2010/main" val="1127144507"/>
              </p:ext>
            </p:extLst>
          </p:nvPr>
        </p:nvGraphicFramePr>
        <p:xfrm>
          <a:off x="212384" y="844061"/>
          <a:ext cx="12256477" cy="793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55605" y="62120"/>
            <a:ext cx="5501605" cy="1640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EVOLUCIÓ DE LA DESPESA DE LA COMUNITAT VALENCIANA RESPECTE A LA MITJANA ESPANYOLA</a:t>
            </a:r>
          </a:p>
          <a:p>
            <a:pPr algn="ctr"/>
            <a:r>
              <a:rPr lang="ca-ES" sz="1600" b="1" i="1" dirty="0"/>
              <a:t>(despesa per càpita exclosos interessos - dades de comptabilitat nacional– euros 2018)</a:t>
            </a: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1088265" y="1687132"/>
            <a:ext cx="1101787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 flipV="1">
            <a:off x="7849772" y="1673351"/>
            <a:ext cx="0" cy="6933138"/>
          </a:xfrm>
          <a:prstGeom prst="line">
            <a:avLst/>
          </a:prstGeom>
          <a:ln w="1047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ipse 3"/>
          <p:cNvSpPr/>
          <p:nvPr/>
        </p:nvSpPr>
        <p:spPr>
          <a:xfrm>
            <a:off x="4738078" y="1651474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3492655" y="4817523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2301421" y="4731341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2259284" y="1651748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/>
          <p:cNvSpPr/>
          <p:nvPr/>
        </p:nvSpPr>
        <p:spPr>
          <a:xfrm>
            <a:off x="1036701" y="1651748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/>
          <p:cNvSpPr/>
          <p:nvPr/>
        </p:nvSpPr>
        <p:spPr>
          <a:xfrm>
            <a:off x="5970900" y="1652227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/>
          <p:cNvSpPr/>
          <p:nvPr/>
        </p:nvSpPr>
        <p:spPr>
          <a:xfrm>
            <a:off x="8416072" y="1652227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 descr="PRUEB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25" y="8698249"/>
            <a:ext cx="11727056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114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65946020"/>
              </p:ext>
            </p:extLst>
          </p:nvPr>
        </p:nvGraphicFramePr>
        <p:xfrm>
          <a:off x="0" y="1621461"/>
          <a:ext cx="12801600" cy="797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lipse 5"/>
          <p:cNvSpPr/>
          <p:nvPr/>
        </p:nvSpPr>
        <p:spPr>
          <a:xfrm>
            <a:off x="5945496" y="6585839"/>
            <a:ext cx="86310" cy="7398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555605" y="202800"/>
            <a:ext cx="5476201" cy="128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smtClean="0"/>
              <a:t>EVOLUCIÓ DE DESPESA DE LA COMUNITAT VALENCIANA</a:t>
            </a:r>
            <a:endParaRPr lang="ca-ES" b="1" dirty="0" smtClean="0"/>
          </a:p>
          <a:p>
            <a:pPr algn="ctr"/>
            <a:r>
              <a:rPr lang="ca-ES" sz="1600" b="1" i="1" dirty="0" smtClean="0"/>
              <a:t>(despesa en </a:t>
            </a:r>
            <a:r>
              <a:rPr lang="ca-ES" sz="1600" b="1" i="1" dirty="0" smtClean="0"/>
              <a:t>milions exclosos interessos –dade</a:t>
            </a:r>
            <a:r>
              <a:rPr lang="ca-ES" sz="1600" b="1" i="1" dirty="0" smtClean="0"/>
              <a:t>s de comptabilitat nacional– euros 2018</a:t>
            </a:r>
            <a:r>
              <a:rPr lang="ca-ES" sz="1600" b="1" i="1" dirty="0" smtClean="0"/>
              <a:t>)</a:t>
            </a:r>
            <a:endParaRPr lang="ca-ES" sz="1600" b="1" i="1" dirty="0" smtClean="0"/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7902526" y="5838092"/>
            <a:ext cx="10551" cy="2768397"/>
          </a:xfrm>
          <a:prstGeom prst="line">
            <a:avLst/>
          </a:prstGeom>
          <a:ln w="1047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714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106</Words>
  <Application>Microsoft Office PowerPoint</Application>
  <PresentationFormat>Papel A3 (297 x 420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DejaVu Sans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GONZÁLEZ SERISOLA, DANIEL</dc:creator>
  <dc:description/>
  <cp:lastModifiedBy>GONZÁLEZ SERISOLA, DANIEL</cp:lastModifiedBy>
  <cp:revision>38</cp:revision>
  <cp:lastPrinted>2019-04-24T08:11:01Z</cp:lastPrinted>
  <dcterms:created xsi:type="dcterms:W3CDTF">2019-04-22T11:09:30Z</dcterms:created>
  <dcterms:modified xsi:type="dcterms:W3CDTF">2019-04-24T08:14:48Z</dcterms:modified>
  <dc:language>es-ES</dc:language>
</cp:coreProperties>
</file>