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0F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0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98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a-ES-valencia"/>
              <a:t>Feu clic per editar l'estil de títol del patró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a-ES-valencia"/>
              <a:t>Feu clic per editar l'estil de subtítols del patró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104F9-3FFC-4F71-B86E-491B48B2C3A2}" type="datetimeFigureOut">
              <a:rPr lang="es-ES" smtClean="0"/>
              <a:t>24/10/2023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51B28-DCF9-44FC-9F9B-3CFF480538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132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-valencia"/>
              <a:t>Feu clic per editar l'estil de títol del patró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-valencia"/>
              <a:t>Feu clic per editar els estils del text mestre</a:t>
            </a:r>
          </a:p>
          <a:p>
            <a:pPr lvl="1"/>
            <a:r>
              <a:rPr lang="ca-ES-valencia"/>
              <a:t>Segon nivell</a:t>
            </a:r>
          </a:p>
          <a:p>
            <a:pPr lvl="2"/>
            <a:r>
              <a:rPr lang="ca-ES-valencia"/>
              <a:t>Tercer nivell</a:t>
            </a:r>
          </a:p>
          <a:p>
            <a:pPr lvl="3"/>
            <a:r>
              <a:rPr lang="ca-ES-valencia"/>
              <a:t>Quart nivell</a:t>
            </a:r>
          </a:p>
          <a:p>
            <a:pPr lvl="4"/>
            <a:r>
              <a:rPr lang="ca-ES-valencia"/>
              <a:t>Cinqué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104F9-3FFC-4F71-B86E-491B48B2C3A2}" type="datetimeFigureOut">
              <a:rPr lang="es-ES" smtClean="0"/>
              <a:t>24/10/2023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51B28-DCF9-44FC-9F9B-3CFF480538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694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a-ES-valencia"/>
              <a:t>Feu clic per editar l'estil de títol del patró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a-ES-valencia"/>
              <a:t>Feu clic per editar els estils del text mestre</a:t>
            </a:r>
          </a:p>
          <a:p>
            <a:pPr lvl="1"/>
            <a:r>
              <a:rPr lang="ca-ES-valencia"/>
              <a:t>Segon nivell</a:t>
            </a:r>
          </a:p>
          <a:p>
            <a:pPr lvl="2"/>
            <a:r>
              <a:rPr lang="ca-ES-valencia"/>
              <a:t>Tercer nivell</a:t>
            </a:r>
          </a:p>
          <a:p>
            <a:pPr lvl="3"/>
            <a:r>
              <a:rPr lang="ca-ES-valencia"/>
              <a:t>Quart nivell</a:t>
            </a:r>
          </a:p>
          <a:p>
            <a:pPr lvl="4"/>
            <a:r>
              <a:rPr lang="ca-ES-valencia"/>
              <a:t>Cinqué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104F9-3FFC-4F71-B86E-491B48B2C3A2}" type="datetimeFigureOut">
              <a:rPr lang="es-ES" smtClean="0"/>
              <a:t>24/10/2023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51B28-DCF9-44FC-9F9B-3CFF480538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055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-valencia"/>
              <a:t>Feu clic per editar l'estil de títol del patró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-valencia"/>
              <a:t>Feu clic per editar els estils del text mestre</a:t>
            </a:r>
          </a:p>
          <a:p>
            <a:pPr lvl="1"/>
            <a:r>
              <a:rPr lang="ca-ES-valencia"/>
              <a:t>Segon nivell</a:t>
            </a:r>
          </a:p>
          <a:p>
            <a:pPr lvl="2"/>
            <a:r>
              <a:rPr lang="ca-ES-valencia"/>
              <a:t>Tercer nivell</a:t>
            </a:r>
          </a:p>
          <a:p>
            <a:pPr lvl="3"/>
            <a:r>
              <a:rPr lang="ca-ES-valencia"/>
              <a:t>Quart nivell</a:t>
            </a:r>
          </a:p>
          <a:p>
            <a:pPr lvl="4"/>
            <a:r>
              <a:rPr lang="ca-ES-valencia"/>
              <a:t>Cinqué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104F9-3FFC-4F71-B86E-491B48B2C3A2}" type="datetimeFigureOut">
              <a:rPr lang="es-ES" smtClean="0"/>
              <a:t>24/10/2023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51B28-DCF9-44FC-9F9B-3CFF480538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5289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a-ES-valencia"/>
              <a:t>Feu clic per editar l'estil de títol del patró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-valencia"/>
              <a:t>Feu clic per editar els estils del text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104F9-3FFC-4F71-B86E-491B48B2C3A2}" type="datetimeFigureOut">
              <a:rPr lang="es-ES" smtClean="0"/>
              <a:t>24/10/2023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51B28-DCF9-44FC-9F9B-3CFF480538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7315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-valencia"/>
              <a:t>Feu clic per editar l'estil de títol del patró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a-ES-valencia"/>
              <a:t>Feu clic per editar els estils del text mestre</a:t>
            </a:r>
          </a:p>
          <a:p>
            <a:pPr lvl="1"/>
            <a:r>
              <a:rPr lang="ca-ES-valencia"/>
              <a:t>Segon nivell</a:t>
            </a:r>
          </a:p>
          <a:p>
            <a:pPr lvl="2"/>
            <a:r>
              <a:rPr lang="ca-ES-valencia"/>
              <a:t>Tercer nivell</a:t>
            </a:r>
          </a:p>
          <a:p>
            <a:pPr lvl="3"/>
            <a:r>
              <a:rPr lang="ca-ES-valencia"/>
              <a:t>Quart nivell</a:t>
            </a:r>
          </a:p>
          <a:p>
            <a:pPr lvl="4"/>
            <a:r>
              <a:rPr lang="ca-ES-valencia"/>
              <a:t>Cinqué nivell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a-ES-valencia"/>
              <a:t>Feu clic per editar els estils del text mestre</a:t>
            </a:r>
          </a:p>
          <a:p>
            <a:pPr lvl="1"/>
            <a:r>
              <a:rPr lang="ca-ES-valencia"/>
              <a:t>Segon nivell</a:t>
            </a:r>
          </a:p>
          <a:p>
            <a:pPr lvl="2"/>
            <a:r>
              <a:rPr lang="ca-ES-valencia"/>
              <a:t>Tercer nivell</a:t>
            </a:r>
          </a:p>
          <a:p>
            <a:pPr lvl="3"/>
            <a:r>
              <a:rPr lang="ca-ES-valencia"/>
              <a:t>Quart nivell</a:t>
            </a:r>
          </a:p>
          <a:p>
            <a:pPr lvl="4"/>
            <a:r>
              <a:rPr lang="ca-ES-valencia"/>
              <a:t>Cinqué nivell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104F9-3FFC-4F71-B86E-491B48B2C3A2}" type="datetimeFigureOut">
              <a:rPr lang="es-ES" smtClean="0"/>
              <a:t>24/10/2023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51B28-DCF9-44FC-9F9B-3CFF480538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0800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a-ES-valencia"/>
              <a:t>Feu clic per editar l'estil de títol del patró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-valencia"/>
              <a:t>Feu clic per editar els estils del text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a-ES-valencia"/>
              <a:t>Feu clic per editar els estils del text mestre</a:t>
            </a:r>
          </a:p>
          <a:p>
            <a:pPr lvl="1"/>
            <a:r>
              <a:rPr lang="ca-ES-valencia"/>
              <a:t>Segon nivell</a:t>
            </a:r>
          </a:p>
          <a:p>
            <a:pPr lvl="2"/>
            <a:r>
              <a:rPr lang="ca-ES-valencia"/>
              <a:t>Tercer nivell</a:t>
            </a:r>
          </a:p>
          <a:p>
            <a:pPr lvl="3"/>
            <a:r>
              <a:rPr lang="ca-ES-valencia"/>
              <a:t>Quart nivell</a:t>
            </a:r>
          </a:p>
          <a:p>
            <a:pPr lvl="4"/>
            <a:r>
              <a:rPr lang="ca-ES-valencia"/>
              <a:t>Cinqué nivell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-valencia"/>
              <a:t>Feu clic per editar els estils del text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a-ES-valencia"/>
              <a:t>Feu clic per editar els estils del text mestre</a:t>
            </a:r>
          </a:p>
          <a:p>
            <a:pPr lvl="1"/>
            <a:r>
              <a:rPr lang="ca-ES-valencia"/>
              <a:t>Segon nivell</a:t>
            </a:r>
          </a:p>
          <a:p>
            <a:pPr lvl="2"/>
            <a:r>
              <a:rPr lang="ca-ES-valencia"/>
              <a:t>Tercer nivell</a:t>
            </a:r>
          </a:p>
          <a:p>
            <a:pPr lvl="3"/>
            <a:r>
              <a:rPr lang="ca-ES-valencia"/>
              <a:t>Quart nivell</a:t>
            </a:r>
          </a:p>
          <a:p>
            <a:pPr lvl="4"/>
            <a:r>
              <a:rPr lang="ca-ES-valencia"/>
              <a:t>Cinqué nivell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104F9-3FFC-4F71-B86E-491B48B2C3A2}" type="datetimeFigureOut">
              <a:rPr lang="es-ES" smtClean="0"/>
              <a:t>24/10/2023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51B28-DCF9-44FC-9F9B-3CFF480538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0156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-valencia"/>
              <a:t>Feu clic per editar l'estil de títol del patró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104F9-3FFC-4F71-B86E-491B48B2C3A2}" type="datetimeFigureOut">
              <a:rPr lang="es-ES" smtClean="0"/>
              <a:t>24/10/2023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51B28-DCF9-44FC-9F9B-3CFF480538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4521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104F9-3FFC-4F71-B86E-491B48B2C3A2}" type="datetimeFigureOut">
              <a:rPr lang="es-ES" smtClean="0"/>
              <a:t>24/10/2023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51B28-DCF9-44FC-9F9B-3CFF480538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966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-valencia"/>
              <a:t>Feu clic per editar l'estil de títol del patró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-valencia"/>
              <a:t>Feu clic per editar els estils del text mestre</a:t>
            </a:r>
          </a:p>
          <a:p>
            <a:pPr lvl="1"/>
            <a:r>
              <a:rPr lang="ca-ES-valencia"/>
              <a:t>Segon nivell</a:t>
            </a:r>
          </a:p>
          <a:p>
            <a:pPr lvl="2"/>
            <a:r>
              <a:rPr lang="ca-ES-valencia"/>
              <a:t>Tercer nivell</a:t>
            </a:r>
          </a:p>
          <a:p>
            <a:pPr lvl="3"/>
            <a:r>
              <a:rPr lang="ca-ES-valencia"/>
              <a:t>Quart nivell</a:t>
            </a:r>
          </a:p>
          <a:p>
            <a:pPr lvl="4"/>
            <a:r>
              <a:rPr lang="ca-ES-valencia"/>
              <a:t>Cinqué nivell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-valencia"/>
              <a:t>Feu clic per editar els estils del text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104F9-3FFC-4F71-B86E-491B48B2C3A2}" type="datetimeFigureOut">
              <a:rPr lang="es-ES" smtClean="0"/>
              <a:t>24/10/2023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51B28-DCF9-44FC-9F9B-3CFF480538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5110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-valencia"/>
              <a:t>Feu clic per editar l'estil de títol del patró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a-ES-valencia"/>
              <a:t>Feu clic a la icona per afegir una imatge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-valencia"/>
              <a:t>Feu clic per editar els estils del text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104F9-3FFC-4F71-B86E-491B48B2C3A2}" type="datetimeFigureOut">
              <a:rPr lang="es-ES" smtClean="0"/>
              <a:t>24/10/2023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51B28-DCF9-44FC-9F9B-3CFF480538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2047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-valencia"/>
              <a:t>Feu clic per editar l'estil de títol del patró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-valencia"/>
              <a:t>Feu clic per editar els estils del text mestre</a:t>
            </a:r>
          </a:p>
          <a:p>
            <a:pPr lvl="1"/>
            <a:r>
              <a:rPr lang="ca-ES-valencia"/>
              <a:t>Segon nivell</a:t>
            </a:r>
          </a:p>
          <a:p>
            <a:pPr lvl="2"/>
            <a:r>
              <a:rPr lang="ca-ES-valencia"/>
              <a:t>Tercer nivell</a:t>
            </a:r>
          </a:p>
          <a:p>
            <a:pPr lvl="3"/>
            <a:r>
              <a:rPr lang="ca-ES-valencia"/>
              <a:t>Quart nivell</a:t>
            </a:r>
          </a:p>
          <a:p>
            <a:pPr lvl="4"/>
            <a:r>
              <a:rPr lang="ca-ES-valencia"/>
              <a:t>Cinqué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104F9-3FFC-4F71-B86E-491B48B2C3A2}" type="datetimeFigureOut">
              <a:rPr lang="es-ES" smtClean="0"/>
              <a:t>24/10/2023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51B28-DCF9-44FC-9F9B-3CFF480538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5789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5BF21D2-1474-446D-A724-F265FD51EEA1}"/>
              </a:ext>
            </a:extLst>
          </p:cNvPr>
          <p:cNvSpPr/>
          <p:nvPr/>
        </p:nvSpPr>
        <p:spPr>
          <a:xfrm>
            <a:off x="0" y="471824"/>
            <a:ext cx="9144000" cy="2136904"/>
          </a:xfrm>
          <a:prstGeom prst="rect">
            <a:avLst/>
          </a:prstGeom>
          <a:solidFill>
            <a:srgbClr val="C80F2E"/>
          </a:solidFill>
          <a:ln>
            <a:solidFill>
              <a:srgbClr val="C80F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-valencia" dirty="0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68B1EFB1-41D3-43F2-9FD7-137D8801B34A}"/>
              </a:ext>
            </a:extLst>
          </p:cNvPr>
          <p:cNvSpPr txBox="1"/>
          <p:nvPr/>
        </p:nvSpPr>
        <p:spPr>
          <a:xfrm>
            <a:off x="443752" y="848340"/>
            <a:ext cx="8283389" cy="1015663"/>
          </a:xfrm>
          <a:prstGeom prst="rect">
            <a:avLst/>
          </a:prstGeom>
          <a:noFill/>
          <a:ln>
            <a:solidFill>
              <a:srgbClr val="C80F2E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ca-ES-valencia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a-ES-valencia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Subvenciones </a:t>
            </a:r>
            <a:r>
              <a:rPr lang="ca-ES-valencia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estatales</a:t>
            </a:r>
            <a:r>
              <a:rPr lang="ca-ES-valencia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-valencia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destinadas</a:t>
            </a:r>
            <a:r>
              <a:rPr lang="ca-ES-valencia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la </a:t>
            </a:r>
            <a:r>
              <a:rPr lang="ca-ES-valencia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aplicación</a:t>
            </a:r>
            <a:r>
              <a:rPr lang="ca-ES-valencia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agricultura de </a:t>
            </a:r>
            <a:r>
              <a:rPr lang="ca-ES-valencia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precisión</a:t>
            </a:r>
            <a:r>
              <a:rPr lang="ca-ES-valencia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ca-ES-valencia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tecnologías</a:t>
            </a:r>
            <a:r>
              <a:rPr lang="ca-ES-valencia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4.0 en el sector agrícola y </a:t>
            </a:r>
            <a:r>
              <a:rPr lang="ca-ES-valencia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ganadero</a:t>
            </a:r>
            <a:endParaRPr lang="ca-ES-valencia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QuadreDeText 34">
            <a:extLst>
              <a:ext uri="{FF2B5EF4-FFF2-40B4-BE49-F238E27FC236}">
                <a16:creationId xmlns:a16="http://schemas.microsoft.com/office/drawing/2014/main" id="{4704D125-A5F5-4EA2-AA18-413AE976644C}"/>
              </a:ext>
            </a:extLst>
          </p:cNvPr>
          <p:cNvSpPr txBox="1"/>
          <p:nvPr/>
        </p:nvSpPr>
        <p:spPr>
          <a:xfrm>
            <a:off x="510991" y="2718289"/>
            <a:ext cx="462307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-valencia" sz="1400" b="1" dirty="0">
                <a:latin typeface="Arial" panose="020B0604020202020204" pitchFamily="34" charset="0"/>
                <a:cs typeface="Arial" panose="020B0604020202020204" pitchFamily="34" charset="0"/>
              </a:rPr>
              <a:t>Componente C3: Transformación ambiental y digital del sistema agroalimentario y pesquero </a:t>
            </a:r>
          </a:p>
          <a:p>
            <a:endParaRPr lang="ca-ES-valencia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a-ES-valencia" sz="1400" b="1" dirty="0">
                <a:latin typeface="Arial" panose="020B0604020202020204" pitchFamily="34" charset="0"/>
                <a:cs typeface="Arial" panose="020B0604020202020204" pitchFamily="34" charset="0"/>
              </a:rPr>
              <a:t>Inversión I4: Plan de Impulso de la sostenibilidad y competitividad de la agricultura y la ganadería (III), Inversiones en agricultura de precisión, eficiencia energética y economía circular en el sector agrícola y ganadero</a:t>
            </a:r>
          </a:p>
        </p:txBody>
      </p:sp>
      <p:sp>
        <p:nvSpPr>
          <p:cNvPr id="36" name="QuadreDeText 35">
            <a:extLst>
              <a:ext uri="{FF2B5EF4-FFF2-40B4-BE49-F238E27FC236}">
                <a16:creationId xmlns:a16="http://schemas.microsoft.com/office/drawing/2014/main" id="{8B768569-EDB5-4CD4-BC79-9D6354FE315D}"/>
              </a:ext>
            </a:extLst>
          </p:cNvPr>
          <p:cNvSpPr txBox="1"/>
          <p:nvPr/>
        </p:nvSpPr>
        <p:spPr>
          <a:xfrm>
            <a:off x="5690056" y="3148237"/>
            <a:ext cx="29429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-valencia" b="1" dirty="0">
                <a:latin typeface="Arial" panose="020B0604020202020204" pitchFamily="34" charset="0"/>
                <a:cs typeface="Arial" panose="020B0604020202020204" pitchFamily="34" charset="0"/>
              </a:rPr>
              <a:t>Inversión total</a:t>
            </a:r>
            <a:r>
              <a:rPr lang="ca-ES-valencia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ca-ES-valencia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-valencia" b="1" dirty="0">
                <a:latin typeface="Arial" panose="020B0604020202020204" pitchFamily="34" charset="0"/>
                <a:cs typeface="Arial" panose="020B0604020202020204" pitchFamily="34" charset="0"/>
              </a:rPr>
              <a:t>XXXXXX,00 €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394D524-EFF8-E133-06A1-AA14CA5EEB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1567" y="5973492"/>
            <a:ext cx="5087155" cy="641283"/>
          </a:xfrm>
          <a:prstGeom prst="rect">
            <a:avLst/>
          </a:prstGeom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D262D999-35F8-400A-44A8-5536C570F245}"/>
              </a:ext>
            </a:extLst>
          </p:cNvPr>
          <p:cNvCxnSpPr/>
          <p:nvPr/>
        </p:nvCxnSpPr>
        <p:spPr>
          <a:xfrm>
            <a:off x="161365" y="4733366"/>
            <a:ext cx="8713694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BC2DCD8B-4805-7BA0-8AFE-F7704D030807}"/>
              </a:ext>
            </a:extLst>
          </p:cNvPr>
          <p:cNvCxnSpPr/>
          <p:nvPr/>
        </p:nvCxnSpPr>
        <p:spPr>
          <a:xfrm>
            <a:off x="179295" y="5840503"/>
            <a:ext cx="8713694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CuadroTexto 6">
            <a:extLst>
              <a:ext uri="{FF2B5EF4-FFF2-40B4-BE49-F238E27FC236}">
                <a16:creationId xmlns:a16="http://schemas.microsoft.com/office/drawing/2014/main" id="{51CE366E-2C51-9C43-45E5-B24F036287A9}"/>
              </a:ext>
            </a:extLst>
          </p:cNvPr>
          <p:cNvSpPr txBox="1"/>
          <p:nvPr/>
        </p:nvSpPr>
        <p:spPr>
          <a:xfrm>
            <a:off x="443752" y="4921624"/>
            <a:ext cx="82833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Inversión parcialmente financiada con cargo al Mecanismo para la Recuperación y la Resiliencia (MRR) incluido dentro del instrumento financiero Next </a:t>
            </a:r>
            <a:r>
              <a:rPr lang="es-E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Generation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 EU, Plan de Recuperación, Transformación y Resiliencia, línea de actuación C3.I4</a:t>
            </a:r>
          </a:p>
        </p:txBody>
      </p:sp>
    </p:spTree>
    <p:extLst>
      <p:ext uri="{BB962C8B-B14F-4D97-AF65-F5344CB8AC3E}">
        <p14:creationId xmlns:p14="http://schemas.microsoft.com/office/powerpoint/2010/main" val="49023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5BF21D2-1474-446D-A724-F265FD51EEA1}"/>
              </a:ext>
            </a:extLst>
          </p:cNvPr>
          <p:cNvSpPr/>
          <p:nvPr/>
        </p:nvSpPr>
        <p:spPr>
          <a:xfrm>
            <a:off x="0" y="471824"/>
            <a:ext cx="9144000" cy="2136904"/>
          </a:xfrm>
          <a:prstGeom prst="rect">
            <a:avLst/>
          </a:prstGeom>
          <a:solidFill>
            <a:srgbClr val="C80F2E"/>
          </a:solidFill>
          <a:ln>
            <a:solidFill>
              <a:srgbClr val="C80F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-valencia" dirty="0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68B1EFB1-41D3-43F2-9FD7-137D8801B34A}"/>
              </a:ext>
            </a:extLst>
          </p:cNvPr>
          <p:cNvSpPr txBox="1"/>
          <p:nvPr/>
        </p:nvSpPr>
        <p:spPr>
          <a:xfrm>
            <a:off x="443752" y="848340"/>
            <a:ext cx="8283389" cy="707886"/>
          </a:xfrm>
          <a:prstGeom prst="rect">
            <a:avLst/>
          </a:prstGeom>
          <a:noFill/>
          <a:ln>
            <a:solidFill>
              <a:srgbClr val="C80F2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a-ES-valencia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Subvencions estatals destinades a l'aplicació d'agricultura de precisió i tecnologies 4.0 en el sector agrícola i ramader</a:t>
            </a:r>
          </a:p>
        </p:txBody>
      </p:sp>
      <p:sp>
        <p:nvSpPr>
          <p:cNvPr id="35" name="QuadreDeText 34">
            <a:extLst>
              <a:ext uri="{FF2B5EF4-FFF2-40B4-BE49-F238E27FC236}">
                <a16:creationId xmlns:a16="http://schemas.microsoft.com/office/drawing/2014/main" id="{4704D125-A5F5-4EA2-AA18-413AE976644C}"/>
              </a:ext>
            </a:extLst>
          </p:cNvPr>
          <p:cNvSpPr txBox="1"/>
          <p:nvPr/>
        </p:nvSpPr>
        <p:spPr>
          <a:xfrm>
            <a:off x="443752" y="2833578"/>
            <a:ext cx="449131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-valencia" sz="1400" b="1" dirty="0">
                <a:latin typeface="Arial" panose="020B0604020202020204" pitchFamily="34" charset="0"/>
                <a:cs typeface="Arial" panose="020B0604020202020204" pitchFamily="34" charset="0"/>
              </a:rPr>
              <a:t>Component C3: Transformació ambiental i digital del sistema agroalimentari i pesquer </a:t>
            </a:r>
          </a:p>
          <a:p>
            <a:pPr algn="just"/>
            <a:endParaRPr lang="ca-ES-valencia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a-ES-valencia" sz="1400" b="1" dirty="0">
                <a:latin typeface="Arial" panose="020B0604020202020204" pitchFamily="34" charset="0"/>
                <a:cs typeface="Arial" panose="020B0604020202020204" pitchFamily="34" charset="0"/>
              </a:rPr>
              <a:t>Inversió I4: Pla d'Impuls de la sostenibilitat i competitivitat de l'agricultura i la ramaderia (III), Inversions en agricultura de precisió, eficiència energètica i economia circular en el sector agrícola i ramader</a:t>
            </a:r>
          </a:p>
        </p:txBody>
      </p:sp>
      <p:sp>
        <p:nvSpPr>
          <p:cNvPr id="36" name="QuadreDeText 35">
            <a:extLst>
              <a:ext uri="{FF2B5EF4-FFF2-40B4-BE49-F238E27FC236}">
                <a16:creationId xmlns:a16="http://schemas.microsoft.com/office/drawing/2014/main" id="{8B768569-EDB5-4CD4-BC79-9D6354FE315D}"/>
              </a:ext>
            </a:extLst>
          </p:cNvPr>
          <p:cNvSpPr txBox="1"/>
          <p:nvPr/>
        </p:nvSpPr>
        <p:spPr>
          <a:xfrm>
            <a:off x="5690056" y="3148237"/>
            <a:ext cx="29429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-valencia" b="1" dirty="0">
                <a:latin typeface="Arial" panose="020B0604020202020204" pitchFamily="34" charset="0"/>
                <a:cs typeface="Arial" panose="020B0604020202020204" pitchFamily="34" charset="0"/>
              </a:rPr>
              <a:t>Inversió total </a:t>
            </a:r>
            <a:r>
              <a:rPr lang="ca-ES-valencia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ca-ES-valencia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-valencia" b="1" dirty="0">
                <a:latin typeface="Arial" panose="020B0604020202020204" pitchFamily="34" charset="0"/>
                <a:cs typeface="Arial" panose="020B0604020202020204" pitchFamily="34" charset="0"/>
              </a:rPr>
              <a:t>XXXXXX,00 €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394D524-EFF8-E133-06A1-AA14CA5EEB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1567" y="5973492"/>
            <a:ext cx="5087155" cy="641283"/>
          </a:xfrm>
          <a:prstGeom prst="rect">
            <a:avLst/>
          </a:prstGeom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D262D999-35F8-400A-44A8-5536C570F245}"/>
              </a:ext>
            </a:extLst>
          </p:cNvPr>
          <p:cNvCxnSpPr/>
          <p:nvPr/>
        </p:nvCxnSpPr>
        <p:spPr>
          <a:xfrm>
            <a:off x="161365" y="4733366"/>
            <a:ext cx="8713694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BC2DCD8B-4805-7BA0-8AFE-F7704D030807}"/>
              </a:ext>
            </a:extLst>
          </p:cNvPr>
          <p:cNvCxnSpPr/>
          <p:nvPr/>
        </p:nvCxnSpPr>
        <p:spPr>
          <a:xfrm>
            <a:off x="179295" y="5840503"/>
            <a:ext cx="8713694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CuadroTexto 6">
            <a:extLst>
              <a:ext uri="{FF2B5EF4-FFF2-40B4-BE49-F238E27FC236}">
                <a16:creationId xmlns:a16="http://schemas.microsoft.com/office/drawing/2014/main" id="{51CE366E-2C51-9C43-45E5-B24F036287A9}"/>
              </a:ext>
            </a:extLst>
          </p:cNvPr>
          <p:cNvSpPr txBox="1"/>
          <p:nvPr/>
        </p:nvSpPr>
        <p:spPr>
          <a:xfrm>
            <a:off x="443752" y="4921624"/>
            <a:ext cx="82833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Inversió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parcialment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finançada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amb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càrrec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es-E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Mecanisme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 per a la </a:t>
            </a:r>
            <a:r>
              <a:rPr lang="es-E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Recuperació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 i la </a:t>
            </a:r>
            <a:r>
              <a:rPr lang="es-E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Resiliència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 (MRR) </a:t>
            </a:r>
            <a:r>
              <a:rPr lang="es-E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inclòs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dins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E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l'instrument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financer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 Next </a:t>
            </a:r>
            <a:r>
              <a:rPr lang="es-E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Generation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 EU, Pla de </a:t>
            </a:r>
            <a:r>
              <a:rPr lang="es-E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Recuperació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Transformació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E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Resiliència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línia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d'actuació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 C3. I4</a:t>
            </a:r>
          </a:p>
        </p:txBody>
      </p:sp>
    </p:spTree>
    <p:extLst>
      <p:ext uri="{BB962C8B-B14F-4D97-AF65-F5344CB8AC3E}">
        <p14:creationId xmlns:p14="http://schemas.microsoft.com/office/powerpoint/2010/main" val="4067482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l'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l'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l'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527</TotalTime>
  <Words>224</Words>
  <Application>Microsoft Office PowerPoint</Application>
  <PresentationFormat>Presentación en pantalla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Munuera Formigo</dc:creator>
  <cp:lastModifiedBy>FONFRIA OLMEDA, MARIA JESUS</cp:lastModifiedBy>
  <cp:revision>48</cp:revision>
  <dcterms:created xsi:type="dcterms:W3CDTF">2022-08-02T07:27:01Z</dcterms:created>
  <dcterms:modified xsi:type="dcterms:W3CDTF">2023-10-24T09:18:12Z</dcterms:modified>
</cp:coreProperties>
</file>